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sldIdLst>
    <p:sldId id="256" r:id="rId2"/>
    <p:sldId id="290" r:id="rId3"/>
    <p:sldId id="371" r:id="rId4"/>
    <p:sldId id="337" r:id="rId5"/>
    <p:sldId id="358" r:id="rId6"/>
    <p:sldId id="357" r:id="rId7"/>
    <p:sldId id="361" r:id="rId8"/>
    <p:sldId id="362" r:id="rId9"/>
    <p:sldId id="364" r:id="rId10"/>
    <p:sldId id="367" r:id="rId11"/>
    <p:sldId id="370" r:id="rId12"/>
    <p:sldId id="365" r:id="rId13"/>
    <p:sldId id="366" r:id="rId14"/>
    <p:sldId id="368" r:id="rId15"/>
    <p:sldId id="369" r:id="rId16"/>
    <p:sldId id="359" r:id="rId17"/>
    <p:sldId id="372" r:id="rId18"/>
    <p:sldId id="384" r:id="rId19"/>
    <p:sldId id="373" r:id="rId20"/>
    <p:sldId id="374" r:id="rId21"/>
    <p:sldId id="375" r:id="rId22"/>
    <p:sldId id="376" r:id="rId23"/>
    <p:sldId id="377" r:id="rId24"/>
    <p:sldId id="378" r:id="rId25"/>
    <p:sldId id="379" r:id="rId26"/>
    <p:sldId id="380" r:id="rId27"/>
    <p:sldId id="382" r:id="rId28"/>
    <p:sldId id="383" r:id="rId29"/>
    <p:sldId id="385" r:id="rId30"/>
    <p:sldId id="363" r:id="rId31"/>
    <p:sldId id="360" r:id="rId32"/>
    <p:sldId id="394" r:id="rId33"/>
    <p:sldId id="386" r:id="rId34"/>
    <p:sldId id="387" r:id="rId35"/>
    <p:sldId id="388" r:id="rId36"/>
    <p:sldId id="389" r:id="rId37"/>
    <p:sldId id="390" r:id="rId38"/>
    <p:sldId id="391" r:id="rId39"/>
    <p:sldId id="393" r:id="rId40"/>
    <p:sldId id="392" r:id="rId41"/>
    <p:sldId id="35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250"/>
    <a:srgbClr val="FFC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7698" autoAdjust="0"/>
  </p:normalViewPr>
  <p:slideViewPr>
    <p:cSldViewPr snapToGrid="0">
      <p:cViewPr varScale="1">
        <p:scale>
          <a:sx n="87" d="100"/>
          <a:sy n="87" d="100"/>
        </p:scale>
        <p:origin x="31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https://openai.com/blog/introducing-the-gpt-store</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a:t>
            </a:r>
            <a:r>
              <a:rPr lang="en-US" dirty="0" err="1"/>
              <a:t>openapi</a:t>
            </a:r>
            <a:r>
              <a:rPr lang="en-US" dirty="0"/>
              <a:t>": "3.1.0",</a:t>
            </a:r>
          </a:p>
          <a:p>
            <a:r>
              <a:rPr lang="en-US" dirty="0"/>
              <a:t>  "info": {</a:t>
            </a:r>
          </a:p>
          <a:p>
            <a:r>
              <a:rPr lang="en-US" dirty="0"/>
              <a:t>    "title": "Get Trending Movies",</a:t>
            </a:r>
          </a:p>
          <a:p>
            <a:r>
              <a:rPr lang="en-US" dirty="0"/>
              <a:t>    "description": "Fetches Trending movies from https://api.themoviedb.org/3/trending/all/{time_window}",</a:t>
            </a:r>
          </a:p>
          <a:p>
            <a:r>
              <a:rPr lang="en-US" dirty="0"/>
              <a:t>    "version": "v1.0.0"</a:t>
            </a:r>
          </a:p>
          <a:p>
            <a:r>
              <a:rPr lang="en-US" dirty="0"/>
              <a:t>  },</a:t>
            </a:r>
          </a:p>
          <a:p>
            <a:r>
              <a:rPr lang="en-US" dirty="0"/>
              <a:t>  "servers": [</a:t>
            </a:r>
          </a:p>
          <a:p>
            <a:r>
              <a:rPr lang="en-US" dirty="0"/>
              <a:t>    {</a:t>
            </a:r>
          </a:p>
          <a:p>
            <a:r>
              <a:rPr lang="en-US" dirty="0"/>
              <a:t>      "</a:t>
            </a:r>
            <a:r>
              <a:rPr lang="en-US" dirty="0" err="1"/>
              <a:t>url</a:t>
            </a:r>
            <a:r>
              <a:rPr lang="en-US" dirty="0"/>
              <a:t>": "https://api.themoviedb.org"</a:t>
            </a:r>
          </a:p>
          <a:p>
            <a:r>
              <a:rPr lang="en-US" dirty="0"/>
              <a:t>    }</a:t>
            </a:r>
          </a:p>
          <a:p>
            <a:r>
              <a:rPr lang="en-US" dirty="0"/>
              <a:t>  ],</a:t>
            </a:r>
          </a:p>
          <a:p>
            <a:r>
              <a:rPr lang="en-US" dirty="0"/>
              <a:t>  "paths": {</a:t>
            </a:r>
          </a:p>
          <a:p>
            <a:r>
              <a:rPr lang="en-US" dirty="0"/>
              <a:t>    "/3/trending/all/day": {</a:t>
            </a:r>
          </a:p>
          <a:p>
            <a:r>
              <a:rPr lang="en-US" dirty="0"/>
              <a:t>      "get": {</a:t>
            </a:r>
          </a:p>
          <a:p>
            <a:r>
              <a:rPr lang="en-US" dirty="0"/>
              <a:t>        "description": "Get Trending movies for today",</a:t>
            </a:r>
          </a:p>
          <a:p>
            <a:r>
              <a:rPr lang="en-US" dirty="0"/>
              <a:t>        "</a:t>
            </a:r>
            <a:r>
              <a:rPr lang="en-US" dirty="0" err="1"/>
              <a:t>operationId</a:t>
            </a:r>
            <a:r>
              <a:rPr lang="en-US" dirty="0"/>
              <a:t>": "</a:t>
            </a:r>
            <a:r>
              <a:rPr lang="en-US" dirty="0" err="1"/>
              <a:t>GetTrendingMoviesForToday</a:t>
            </a:r>
            <a:r>
              <a:rPr lang="en-US" dirty="0"/>
              <a:t>",</a:t>
            </a:r>
          </a:p>
          <a:p>
            <a:r>
              <a:rPr lang="en-US" dirty="0"/>
              <a:t>        "parameters": [</a:t>
            </a:r>
          </a:p>
          <a:p>
            <a:r>
              <a:rPr lang="en-US" dirty="0"/>
              <a:t>          {</a:t>
            </a:r>
          </a:p>
          <a:p>
            <a:r>
              <a:rPr lang="en-US" dirty="0"/>
              <a:t>            "name": "</a:t>
            </a:r>
            <a:r>
              <a:rPr lang="en-US" dirty="0" err="1"/>
              <a:t>api_key</a:t>
            </a:r>
            <a:r>
              <a:rPr lang="en-US" dirty="0"/>
              <a:t>",</a:t>
            </a:r>
          </a:p>
          <a:p>
            <a:r>
              <a:rPr lang="en-US" dirty="0"/>
              <a:t>            "in": "query",</a:t>
            </a:r>
          </a:p>
          <a:p>
            <a:r>
              <a:rPr lang="en-US" dirty="0"/>
              <a:t>            "description": "API key used for query",</a:t>
            </a:r>
          </a:p>
          <a:p>
            <a:r>
              <a:rPr lang="en-US" dirty="0"/>
              <a:t>            "required": true,</a:t>
            </a:r>
          </a:p>
          <a:p>
            <a:r>
              <a:rPr lang="en-US" dirty="0"/>
              <a:t>            "schema": {</a:t>
            </a:r>
          </a:p>
          <a:p>
            <a:r>
              <a:rPr lang="en-US" dirty="0"/>
              <a:t>              "type": "string"</a:t>
            </a:r>
          </a:p>
          <a:p>
            <a:r>
              <a:rPr lang="en-US" dirty="0"/>
              <a:t>            }</a:t>
            </a:r>
          </a:p>
          <a:p>
            <a:r>
              <a:rPr lang="en-US" dirty="0"/>
              <a:t>          }</a:t>
            </a:r>
          </a:p>
          <a:p>
            <a:r>
              <a:rPr lang="en-US" dirty="0"/>
              <a:t>        ],</a:t>
            </a:r>
          </a:p>
          <a:p>
            <a:r>
              <a:rPr lang="en-US" dirty="0"/>
              <a:t>        "deprecated": false</a:t>
            </a:r>
          </a:p>
          <a:p>
            <a:r>
              <a:rPr lang="en-US" dirty="0"/>
              <a:t>      }</a:t>
            </a:r>
          </a:p>
          <a:p>
            <a:r>
              <a:rPr lang="en-US" dirty="0"/>
              <a:t>    },</a:t>
            </a:r>
          </a:p>
          <a:p>
            <a:r>
              <a:rPr lang="en-US" dirty="0"/>
              <a:t>    </a:t>
            </a:r>
          </a:p>
          <a:p>
            <a:r>
              <a:rPr lang="en-US" dirty="0"/>
              <a:t>  },</a:t>
            </a:r>
          </a:p>
          <a:p>
            <a:r>
              <a:rPr lang="en-US" dirty="0"/>
              <a:t>  "components": {</a:t>
            </a:r>
          </a:p>
          <a:p>
            <a:r>
              <a:rPr lang="en-US" dirty="0"/>
              <a:t>    "schemas": {</a:t>
            </a:r>
          </a:p>
          <a:p>
            <a:r>
              <a:rPr lang="en-US" dirty="0"/>
              <a:t>      </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1490052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a:t>
            </a:r>
            <a:r>
              <a:rPr lang="en-US" dirty="0" err="1"/>
              <a:t>openapi</a:t>
            </a:r>
            <a:r>
              <a:rPr lang="en-US" dirty="0"/>
              <a:t>": "3.1.0",</a:t>
            </a:r>
          </a:p>
          <a:p>
            <a:r>
              <a:rPr lang="en-US" dirty="0"/>
              <a:t>  "info": {</a:t>
            </a:r>
          </a:p>
          <a:p>
            <a:r>
              <a:rPr lang="en-US" dirty="0"/>
              <a:t>    "title": "Get Trending Movies",</a:t>
            </a:r>
          </a:p>
          <a:p>
            <a:r>
              <a:rPr lang="en-US" dirty="0"/>
              <a:t>    "description": "Fetches Trending movies from https://api.themoviedb.org/3/trending/all/{time_window}",</a:t>
            </a:r>
          </a:p>
          <a:p>
            <a:r>
              <a:rPr lang="en-US" dirty="0"/>
              <a:t>    "version": "v1.0.0"</a:t>
            </a:r>
          </a:p>
          <a:p>
            <a:r>
              <a:rPr lang="en-US" dirty="0"/>
              <a:t>  },</a:t>
            </a:r>
          </a:p>
          <a:p>
            <a:r>
              <a:rPr lang="en-US" dirty="0"/>
              <a:t>  "servers": [</a:t>
            </a:r>
          </a:p>
          <a:p>
            <a:r>
              <a:rPr lang="en-US" dirty="0"/>
              <a:t>    {</a:t>
            </a:r>
          </a:p>
          <a:p>
            <a:r>
              <a:rPr lang="en-US" dirty="0"/>
              <a:t>      "</a:t>
            </a:r>
            <a:r>
              <a:rPr lang="en-US" dirty="0" err="1"/>
              <a:t>url</a:t>
            </a:r>
            <a:r>
              <a:rPr lang="en-US" dirty="0"/>
              <a:t>": "https://api.themoviedb.org"</a:t>
            </a:r>
          </a:p>
          <a:p>
            <a:r>
              <a:rPr lang="en-US" dirty="0"/>
              <a:t>    }</a:t>
            </a:r>
          </a:p>
          <a:p>
            <a:r>
              <a:rPr lang="en-US" dirty="0"/>
              <a:t>  ],</a:t>
            </a:r>
          </a:p>
          <a:p>
            <a:r>
              <a:rPr lang="en-US" dirty="0"/>
              <a:t>  "paths": {</a:t>
            </a:r>
          </a:p>
          <a:p>
            <a:r>
              <a:rPr lang="en-US" dirty="0"/>
              <a:t>    "/3/trending/all/day": {</a:t>
            </a:r>
          </a:p>
          <a:p>
            <a:r>
              <a:rPr lang="en-US" dirty="0"/>
              <a:t>      "get": {</a:t>
            </a:r>
          </a:p>
          <a:p>
            <a:r>
              <a:rPr lang="en-US" dirty="0"/>
              <a:t>        "description": "Get Trending movies for today",</a:t>
            </a:r>
          </a:p>
          <a:p>
            <a:r>
              <a:rPr lang="en-US" dirty="0"/>
              <a:t>        "</a:t>
            </a:r>
            <a:r>
              <a:rPr lang="en-US" dirty="0" err="1"/>
              <a:t>operationId</a:t>
            </a:r>
            <a:r>
              <a:rPr lang="en-US" dirty="0"/>
              <a:t>": "</a:t>
            </a:r>
            <a:r>
              <a:rPr lang="en-US" dirty="0" err="1"/>
              <a:t>GetTrendingMoviesForToday</a:t>
            </a:r>
            <a:r>
              <a:rPr lang="en-US" dirty="0"/>
              <a:t>",</a:t>
            </a:r>
          </a:p>
          <a:p>
            <a:r>
              <a:rPr lang="en-US" dirty="0"/>
              <a:t>        "parameters": [</a:t>
            </a:r>
          </a:p>
          <a:p>
            <a:r>
              <a:rPr lang="en-US" dirty="0"/>
              <a:t>          {</a:t>
            </a:r>
          </a:p>
          <a:p>
            <a:r>
              <a:rPr lang="en-US" dirty="0"/>
              <a:t>            "name": "</a:t>
            </a:r>
            <a:r>
              <a:rPr lang="en-US" dirty="0" err="1"/>
              <a:t>api_key</a:t>
            </a:r>
            <a:r>
              <a:rPr lang="en-US" dirty="0"/>
              <a:t>",</a:t>
            </a:r>
          </a:p>
          <a:p>
            <a:r>
              <a:rPr lang="en-US" dirty="0"/>
              <a:t>            "in": "query",</a:t>
            </a:r>
          </a:p>
          <a:p>
            <a:r>
              <a:rPr lang="en-US" dirty="0"/>
              <a:t>            "description": "API key used for query",</a:t>
            </a:r>
          </a:p>
          <a:p>
            <a:r>
              <a:rPr lang="en-US" dirty="0"/>
              <a:t>            "required": true,</a:t>
            </a:r>
          </a:p>
          <a:p>
            <a:r>
              <a:rPr lang="en-US" dirty="0"/>
              <a:t>            "schema": {</a:t>
            </a:r>
          </a:p>
          <a:p>
            <a:r>
              <a:rPr lang="en-US" dirty="0"/>
              <a:t>              "type": "string"</a:t>
            </a:r>
          </a:p>
          <a:p>
            <a:r>
              <a:rPr lang="en-US" dirty="0"/>
              <a:t>            }</a:t>
            </a:r>
          </a:p>
          <a:p>
            <a:r>
              <a:rPr lang="en-US" dirty="0"/>
              <a:t>          }</a:t>
            </a:r>
          </a:p>
          <a:p>
            <a:r>
              <a:rPr lang="en-US" dirty="0"/>
              <a:t>        ],</a:t>
            </a:r>
          </a:p>
          <a:p>
            <a:r>
              <a:rPr lang="en-US" dirty="0"/>
              <a:t>        "deprecated": false</a:t>
            </a:r>
          </a:p>
          <a:p>
            <a:r>
              <a:rPr lang="en-US" dirty="0"/>
              <a:t>      }</a:t>
            </a:r>
          </a:p>
          <a:p>
            <a:r>
              <a:rPr lang="en-US" dirty="0"/>
              <a:t>    },</a:t>
            </a:r>
          </a:p>
          <a:p>
            <a:r>
              <a:rPr lang="en-US" dirty="0"/>
              <a:t>    </a:t>
            </a:r>
          </a:p>
          <a:p>
            <a:r>
              <a:rPr lang="en-US" dirty="0"/>
              <a:t>  },</a:t>
            </a:r>
          </a:p>
          <a:p>
            <a:r>
              <a:rPr lang="en-US" dirty="0"/>
              <a:t>  "components": {</a:t>
            </a:r>
          </a:p>
          <a:p>
            <a:r>
              <a:rPr lang="en-US" dirty="0"/>
              <a:t>    "schemas": {</a:t>
            </a:r>
          </a:p>
          <a:p>
            <a:r>
              <a:rPr lang="en-US" dirty="0"/>
              <a:t>      </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87B3A593-3E8F-4379-9F73-F236B8A380CB}" type="slidenum">
              <a:rPr lang="en-US" smtClean="0"/>
              <a:t>18</a:t>
            </a:fld>
            <a:endParaRPr lang="en-US"/>
          </a:p>
        </p:txBody>
      </p:sp>
    </p:spTree>
    <p:extLst>
      <p:ext uri="{BB962C8B-B14F-4D97-AF65-F5344CB8AC3E}">
        <p14:creationId xmlns:p14="http://schemas.microsoft.com/office/powerpoint/2010/main" val="2777488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Key</a:t>
            </a:r>
            <a:r>
              <a:rPr lang="en-US" b="0" i="0" dirty="0">
                <a:solidFill>
                  <a:srgbClr val="D1D5DB"/>
                </a:solidFill>
                <a:effectLst/>
                <a:latin typeface="Söhne"/>
              </a:rPr>
              <a:t>: "</a:t>
            </a:r>
            <a:r>
              <a:rPr lang="en-US" b="0" i="0" dirty="0" err="1">
                <a:solidFill>
                  <a:srgbClr val="D1D5DB"/>
                </a:solidFill>
                <a:effectLst/>
                <a:latin typeface="Söhne"/>
              </a:rPr>
              <a:t>openapi</a:t>
            </a:r>
            <a:r>
              <a:rPr lang="en-US" b="0" i="0" dirty="0">
                <a:solidFill>
                  <a:srgbClr val="D1D5DB"/>
                </a:solidFill>
                <a:effectLst/>
                <a:latin typeface="Söhne"/>
              </a:rPr>
              <a:t>"</a:t>
            </a:r>
          </a:p>
          <a:p>
            <a:pPr algn="l">
              <a:buFont typeface="Arial" panose="020B0604020202020204" pitchFamily="34" charset="0"/>
              <a:buChar char="•"/>
            </a:pPr>
            <a:r>
              <a:rPr lang="en-US" b="1" i="0" dirty="0">
                <a:solidFill>
                  <a:srgbClr val="D1D5DB"/>
                </a:solidFill>
                <a:effectLst/>
                <a:latin typeface="Söhne"/>
              </a:rPr>
              <a:t>Value</a:t>
            </a:r>
            <a:r>
              <a:rPr lang="en-US" b="0" i="0" dirty="0">
                <a:solidFill>
                  <a:srgbClr val="D1D5DB"/>
                </a:solidFill>
                <a:effectLst/>
                <a:latin typeface="Söhne"/>
              </a:rPr>
              <a:t>: "3.1.0"</a:t>
            </a:r>
          </a:p>
          <a:p>
            <a:pPr algn="l">
              <a:buFont typeface="Arial" panose="020B0604020202020204" pitchFamily="34" charset="0"/>
              <a:buChar char="•"/>
            </a:pPr>
            <a:r>
              <a:rPr lang="en-US" b="1" i="0" dirty="0">
                <a:solidFill>
                  <a:srgbClr val="D1D5DB"/>
                </a:solidFill>
                <a:effectLst/>
                <a:latin typeface="Söhne"/>
              </a:rPr>
              <a:t>Explanation</a:t>
            </a:r>
            <a:r>
              <a:rPr lang="en-US" b="0" i="0" dirty="0">
                <a:solidFill>
                  <a:srgbClr val="D1D5DB"/>
                </a:solidFill>
                <a:effectLst/>
                <a:latin typeface="Söhne"/>
              </a:rPr>
              <a:t>: This specifies the version of the </a:t>
            </a:r>
            <a:r>
              <a:rPr lang="en-US" b="0" i="0" dirty="0" err="1">
                <a:solidFill>
                  <a:srgbClr val="D1D5DB"/>
                </a:solidFill>
                <a:effectLst/>
                <a:latin typeface="Söhne"/>
              </a:rPr>
              <a:t>OpenAPI</a:t>
            </a:r>
            <a:r>
              <a:rPr lang="en-US" b="0" i="0" dirty="0">
                <a:solidFill>
                  <a:srgbClr val="D1D5DB"/>
                </a:solidFill>
                <a:effectLst/>
                <a:latin typeface="Söhne"/>
              </a:rPr>
              <a:t> Specification (OAS) being used. It tells the users and tools processing this document which set of rules and syntax to follow.</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19</a:t>
            </a:fld>
            <a:endParaRPr lang="en-US"/>
          </a:p>
        </p:txBody>
      </p:sp>
    </p:spTree>
    <p:extLst>
      <p:ext uri="{BB962C8B-B14F-4D97-AF65-F5344CB8AC3E}">
        <p14:creationId xmlns:p14="http://schemas.microsoft.com/office/powerpoint/2010/main" val="3462034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Key</a:t>
            </a:r>
            <a:r>
              <a:rPr lang="en-US" b="0" i="0" dirty="0">
                <a:solidFill>
                  <a:srgbClr val="D1D5DB"/>
                </a:solidFill>
                <a:effectLst/>
                <a:latin typeface="Söhne"/>
              </a:rPr>
              <a:t>: "info"</a:t>
            </a:r>
          </a:p>
          <a:p>
            <a:pPr algn="l">
              <a:buFont typeface="Arial" panose="020B0604020202020204" pitchFamily="34" charset="0"/>
              <a:buChar char="•"/>
            </a:pPr>
            <a:r>
              <a:rPr lang="en-US" b="1" i="0" dirty="0">
                <a:solidFill>
                  <a:srgbClr val="D1D5DB"/>
                </a:solidFill>
                <a:effectLst/>
                <a:latin typeface="Söhne"/>
              </a:rPr>
              <a:t>Explanation</a:t>
            </a:r>
            <a:r>
              <a:rPr lang="en-US" b="0" i="0" dirty="0">
                <a:solidFill>
                  <a:srgbClr val="D1D5DB"/>
                </a:solidFill>
                <a:effectLst/>
                <a:latin typeface="Söhne"/>
              </a:rPr>
              <a:t>: This section provides metadata about the API. It includes:</a:t>
            </a:r>
          </a:p>
          <a:p>
            <a:pPr marL="742950" lvl="1" indent="-285750" algn="l">
              <a:buFont typeface="Arial" panose="020B0604020202020204" pitchFamily="34" charset="0"/>
              <a:buChar char="•"/>
            </a:pPr>
            <a:r>
              <a:rPr lang="en-US" b="1" i="0" dirty="0">
                <a:solidFill>
                  <a:srgbClr val="D1D5DB"/>
                </a:solidFill>
                <a:effectLst/>
                <a:latin typeface="Söhne"/>
              </a:rPr>
              <a:t>Title ("title")</a:t>
            </a:r>
            <a:r>
              <a:rPr lang="en-US" b="0" i="0" dirty="0">
                <a:solidFill>
                  <a:srgbClr val="D1D5DB"/>
                </a:solidFill>
                <a:effectLst/>
                <a:latin typeface="Söhne"/>
              </a:rPr>
              <a:t>: The name of the API, in this case, "Get Trending Movies".</a:t>
            </a:r>
          </a:p>
          <a:p>
            <a:pPr marL="742950" lvl="1" indent="-285750" algn="l">
              <a:buFont typeface="Arial" panose="020B0604020202020204" pitchFamily="34" charset="0"/>
              <a:buChar char="•"/>
            </a:pPr>
            <a:r>
              <a:rPr lang="en-US" b="1" i="0" dirty="0">
                <a:solidFill>
                  <a:srgbClr val="D1D5DB"/>
                </a:solidFill>
                <a:effectLst/>
                <a:latin typeface="Söhne"/>
              </a:rPr>
              <a:t>Description ("description")</a:t>
            </a:r>
            <a:r>
              <a:rPr lang="en-US" b="0" i="0" dirty="0">
                <a:solidFill>
                  <a:srgbClr val="D1D5DB"/>
                </a:solidFill>
                <a:effectLst/>
                <a:latin typeface="Söhne"/>
              </a:rPr>
              <a:t>: A brief description of what the API does. Here, it fetches trending movies from a specified URL.</a:t>
            </a:r>
          </a:p>
          <a:p>
            <a:pPr marL="742950" lvl="1" indent="-285750" algn="l">
              <a:buFont typeface="Arial" panose="020B0604020202020204" pitchFamily="34" charset="0"/>
              <a:buChar char="•"/>
            </a:pPr>
            <a:r>
              <a:rPr lang="en-US" b="1" i="0" dirty="0">
                <a:solidFill>
                  <a:srgbClr val="D1D5DB"/>
                </a:solidFill>
                <a:effectLst/>
                <a:latin typeface="Söhne"/>
              </a:rPr>
              <a:t>Version ("version")</a:t>
            </a:r>
            <a:r>
              <a:rPr lang="en-US" b="0" i="0" dirty="0">
                <a:solidFill>
                  <a:srgbClr val="D1D5DB"/>
                </a:solidFill>
                <a:effectLst/>
                <a:latin typeface="Söhne"/>
              </a:rPr>
              <a:t>: The version of this particular API document. It's set to "v1.0.0", indicating the first official version.</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20</a:t>
            </a:fld>
            <a:endParaRPr lang="en-US"/>
          </a:p>
        </p:txBody>
      </p:sp>
    </p:spTree>
    <p:extLst>
      <p:ext uri="{BB962C8B-B14F-4D97-AF65-F5344CB8AC3E}">
        <p14:creationId xmlns:p14="http://schemas.microsoft.com/office/powerpoint/2010/main" val="3045388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21</a:t>
            </a:fld>
            <a:endParaRPr lang="en-US"/>
          </a:p>
        </p:txBody>
      </p:sp>
    </p:spTree>
    <p:extLst>
      <p:ext uri="{BB962C8B-B14F-4D97-AF65-F5344CB8AC3E}">
        <p14:creationId xmlns:p14="http://schemas.microsoft.com/office/powerpoint/2010/main" val="3965806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22</a:t>
            </a:fld>
            <a:endParaRPr lang="en-US"/>
          </a:p>
        </p:txBody>
      </p:sp>
    </p:spTree>
    <p:extLst>
      <p:ext uri="{BB962C8B-B14F-4D97-AF65-F5344CB8AC3E}">
        <p14:creationId xmlns:p14="http://schemas.microsoft.com/office/powerpoint/2010/main" val="2742463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23</a:t>
            </a:fld>
            <a:endParaRPr lang="en-US"/>
          </a:p>
        </p:txBody>
      </p:sp>
    </p:spTree>
    <p:extLst>
      <p:ext uri="{BB962C8B-B14F-4D97-AF65-F5344CB8AC3E}">
        <p14:creationId xmlns:p14="http://schemas.microsoft.com/office/powerpoint/2010/main" val="1536361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D1D5DB"/>
                </a:solidFill>
                <a:effectLst/>
                <a:latin typeface="Söhne"/>
              </a:rPr>
              <a:t>POST</a:t>
            </a:r>
            <a:r>
              <a:rPr lang="en-US" b="0" i="0" dirty="0">
                <a:solidFill>
                  <a:srgbClr val="D1D5DB"/>
                </a:solidFill>
                <a:effectLst/>
                <a:latin typeface="Söhne"/>
              </a:rPr>
              <a:t>: Used for creating new resources. It's often used when uploading a file or submitting a completed form.</a:t>
            </a:r>
          </a:p>
          <a:p>
            <a:pPr algn="l">
              <a:buFont typeface="+mj-lt"/>
              <a:buNone/>
            </a:pPr>
            <a:endParaRPr lang="en-US" b="0" i="0" dirty="0">
              <a:solidFill>
                <a:srgbClr val="D1D5DB"/>
              </a:solidFill>
              <a:effectLst/>
              <a:latin typeface="Söhne"/>
            </a:endParaRPr>
          </a:p>
          <a:p>
            <a:pPr algn="l">
              <a:buFont typeface="+mj-lt"/>
              <a:buNone/>
            </a:pPr>
            <a:r>
              <a:rPr lang="en-US" b="1" i="0" dirty="0">
                <a:solidFill>
                  <a:srgbClr val="D1D5DB"/>
                </a:solidFill>
                <a:effectLst/>
                <a:latin typeface="Söhne"/>
              </a:rPr>
              <a:t>PUT</a:t>
            </a:r>
            <a:r>
              <a:rPr lang="en-US" b="0" i="0" dirty="0">
                <a:solidFill>
                  <a:srgbClr val="D1D5DB"/>
                </a:solidFill>
                <a:effectLst/>
                <a:latin typeface="Söhne"/>
              </a:rPr>
              <a:t>: Employed for updating existing resources. If a resource doesn't exist at the specified URL, a new resource may be created depending on the API's implementation.</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24</a:t>
            </a:fld>
            <a:endParaRPr lang="en-US"/>
          </a:p>
        </p:txBody>
      </p:sp>
    </p:spTree>
    <p:extLst>
      <p:ext uri="{BB962C8B-B14F-4D97-AF65-F5344CB8AC3E}">
        <p14:creationId xmlns:p14="http://schemas.microsoft.com/office/powerpoint/2010/main" val="3302664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25</a:t>
            </a:fld>
            <a:endParaRPr lang="en-US"/>
          </a:p>
        </p:txBody>
      </p:sp>
    </p:spTree>
    <p:extLst>
      <p:ext uri="{BB962C8B-B14F-4D97-AF65-F5344CB8AC3E}">
        <p14:creationId xmlns:p14="http://schemas.microsoft.com/office/powerpoint/2010/main" val="1525019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26</a:t>
            </a:fld>
            <a:endParaRPr lang="en-US"/>
          </a:p>
        </p:txBody>
      </p:sp>
    </p:spTree>
    <p:extLst>
      <p:ext uri="{BB962C8B-B14F-4D97-AF65-F5344CB8AC3E}">
        <p14:creationId xmlns:p14="http://schemas.microsoft.com/office/powerpoint/2010/main" val="350088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performing any action that begins with "</a:t>
            </a:r>
            <a:r>
              <a:rPr lang="en-US" dirty="0" err="1"/>
              <a:t>GetTrending</a:t>
            </a:r>
            <a:r>
              <a:rPr lang="en-US" dirty="0"/>
              <a:t>" make sure to set the value of "</a:t>
            </a:r>
            <a:r>
              <a:rPr lang="en-US" dirty="0" err="1"/>
              <a:t>api_key</a:t>
            </a:r>
            <a:r>
              <a:rPr lang="en-US" dirty="0"/>
              <a:t>" to "39f85626b0067ff4d71b4e32a0100356". This value cannot be changed by the user.</a:t>
            </a:r>
          </a:p>
        </p:txBody>
      </p:sp>
      <p:sp>
        <p:nvSpPr>
          <p:cNvPr id="4" name="Slide Number Placeholder 3"/>
          <p:cNvSpPr>
            <a:spLocks noGrp="1"/>
          </p:cNvSpPr>
          <p:nvPr>
            <p:ph type="sldNum" sz="quarter" idx="5"/>
          </p:nvPr>
        </p:nvSpPr>
        <p:spPr/>
        <p:txBody>
          <a:bodyPr/>
          <a:lstStyle/>
          <a:p>
            <a:fld id="{87B3A593-3E8F-4379-9F73-F236B8A380CB}" type="slidenum">
              <a:rPr lang="en-US" smtClean="0"/>
              <a:t>27</a:t>
            </a:fld>
            <a:endParaRPr lang="en-US"/>
          </a:p>
        </p:txBody>
      </p:sp>
    </p:spTree>
    <p:extLst>
      <p:ext uri="{BB962C8B-B14F-4D97-AF65-F5344CB8AC3E}">
        <p14:creationId xmlns:p14="http://schemas.microsoft.com/office/powerpoint/2010/main" val="589280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https://data.gov/developers/apis/</a:t>
            </a:r>
          </a:p>
        </p:txBody>
      </p:sp>
      <p:sp>
        <p:nvSpPr>
          <p:cNvPr id="4" name="Slide Number Placeholder 3"/>
          <p:cNvSpPr>
            <a:spLocks noGrp="1"/>
          </p:cNvSpPr>
          <p:nvPr>
            <p:ph type="sldNum" sz="quarter" idx="5"/>
          </p:nvPr>
        </p:nvSpPr>
        <p:spPr/>
        <p:txBody>
          <a:bodyPr/>
          <a:lstStyle/>
          <a:p>
            <a:fld id="{87B3A593-3E8F-4379-9F73-F236B8A380CB}" type="slidenum">
              <a:rPr lang="en-US" smtClean="0"/>
              <a:t>31</a:t>
            </a:fld>
            <a:endParaRPr lang="en-US"/>
          </a:p>
        </p:txBody>
      </p:sp>
    </p:spTree>
    <p:extLst>
      <p:ext uri="{BB962C8B-B14F-4D97-AF65-F5344CB8AC3E}">
        <p14:creationId xmlns:p14="http://schemas.microsoft.com/office/powerpoint/2010/main" val="447424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Failed Bank Tracker, a specialized GPT designed to assist users in obtaining information exclusively about failed banks. My role is to use my browsing ability to find up-to-date information from reliable sources, APIs, or official databases that track and report bank failures. I provide data on bank closures, regulatory actions, and related financial news, focusing solely on institutions that have failed. While I deliver information about failed banks, it's crucial to remember that I should not be used as the only resource for financial decision-making. I will guide users to official and verified sources for further confirmation. My responses will be factual, direct, and limited to the context of bank failures. If details are not readily available, I will suggest alternate methods or sources to find the necessary information. My interaction style is professional and to-the-point, dedicated to delivering accurate and timely information about failed banks.</a:t>
            </a:r>
          </a:p>
        </p:txBody>
      </p:sp>
      <p:sp>
        <p:nvSpPr>
          <p:cNvPr id="4" name="Slide Number Placeholder 3"/>
          <p:cNvSpPr>
            <a:spLocks noGrp="1"/>
          </p:cNvSpPr>
          <p:nvPr>
            <p:ph type="sldNum" sz="quarter" idx="5"/>
          </p:nvPr>
        </p:nvSpPr>
        <p:spPr/>
        <p:txBody>
          <a:bodyPr/>
          <a:lstStyle/>
          <a:p>
            <a:fld id="{87B3A593-3E8F-4379-9F73-F236B8A380CB}" type="slidenum">
              <a:rPr lang="en-US" smtClean="0"/>
              <a:t>32</a:t>
            </a:fld>
            <a:endParaRPr lang="en-US"/>
          </a:p>
        </p:txBody>
      </p:sp>
    </p:spTree>
    <p:extLst>
      <p:ext uri="{BB962C8B-B14F-4D97-AF65-F5344CB8AC3E}">
        <p14:creationId xmlns:p14="http://schemas.microsoft.com/office/powerpoint/2010/main" val="571105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https://banks.data.fdic.gov/bankfind-suite/</a:t>
            </a:r>
          </a:p>
        </p:txBody>
      </p:sp>
      <p:sp>
        <p:nvSpPr>
          <p:cNvPr id="4" name="Slide Number Placeholder 3"/>
          <p:cNvSpPr>
            <a:spLocks noGrp="1"/>
          </p:cNvSpPr>
          <p:nvPr>
            <p:ph type="sldNum" sz="quarter" idx="5"/>
          </p:nvPr>
        </p:nvSpPr>
        <p:spPr/>
        <p:txBody>
          <a:bodyPr/>
          <a:lstStyle/>
          <a:p>
            <a:fld id="{87B3A593-3E8F-4379-9F73-F236B8A380CB}" type="slidenum">
              <a:rPr lang="en-US" smtClean="0"/>
              <a:t>33</a:t>
            </a:fld>
            <a:endParaRPr lang="en-US"/>
          </a:p>
        </p:txBody>
      </p:sp>
    </p:spTree>
    <p:extLst>
      <p:ext uri="{BB962C8B-B14F-4D97-AF65-F5344CB8AC3E}">
        <p14:creationId xmlns:p14="http://schemas.microsoft.com/office/powerpoint/2010/main" val="2221384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https://banks.data.fdic.gov/docs/</a:t>
            </a:r>
          </a:p>
        </p:txBody>
      </p:sp>
      <p:sp>
        <p:nvSpPr>
          <p:cNvPr id="4" name="Slide Number Placeholder 3"/>
          <p:cNvSpPr>
            <a:spLocks noGrp="1"/>
          </p:cNvSpPr>
          <p:nvPr>
            <p:ph type="sldNum" sz="quarter" idx="5"/>
          </p:nvPr>
        </p:nvSpPr>
        <p:spPr/>
        <p:txBody>
          <a:bodyPr/>
          <a:lstStyle/>
          <a:p>
            <a:fld id="{87B3A593-3E8F-4379-9F73-F236B8A380CB}" type="slidenum">
              <a:rPr lang="en-US" smtClean="0"/>
              <a:t>34</a:t>
            </a:fld>
            <a:endParaRPr lang="en-US"/>
          </a:p>
        </p:txBody>
      </p:sp>
    </p:spTree>
    <p:extLst>
      <p:ext uri="{BB962C8B-B14F-4D97-AF65-F5344CB8AC3E}">
        <p14:creationId xmlns:p14="http://schemas.microsoft.com/office/powerpoint/2010/main" val="704428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https://banks.data.fdic.gov/docs/swagger.yaml</a:t>
            </a:r>
          </a:p>
        </p:txBody>
      </p:sp>
      <p:sp>
        <p:nvSpPr>
          <p:cNvPr id="4" name="Slide Number Placeholder 3"/>
          <p:cNvSpPr>
            <a:spLocks noGrp="1"/>
          </p:cNvSpPr>
          <p:nvPr>
            <p:ph type="sldNum" sz="quarter" idx="5"/>
          </p:nvPr>
        </p:nvSpPr>
        <p:spPr/>
        <p:txBody>
          <a:bodyPr/>
          <a:lstStyle/>
          <a:p>
            <a:fld id="{87B3A593-3E8F-4379-9F73-F236B8A380CB}" type="slidenum">
              <a:rPr lang="en-US" smtClean="0"/>
              <a:t>35</a:t>
            </a:fld>
            <a:endParaRPr lang="en-US"/>
          </a:p>
        </p:txBody>
      </p:sp>
    </p:spTree>
    <p:extLst>
      <p:ext uri="{BB962C8B-B14F-4D97-AF65-F5344CB8AC3E}">
        <p14:creationId xmlns:p14="http://schemas.microsoft.com/office/powerpoint/2010/main" val="1878729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openapi</a:t>
            </a:r>
            <a:r>
              <a:rPr lang="en-US" dirty="0"/>
              <a:t>: 3.0.0</a:t>
            </a:r>
          </a:p>
          <a:p>
            <a:r>
              <a:rPr lang="en-US" dirty="0"/>
              <a:t>servers:</a:t>
            </a:r>
          </a:p>
          <a:p>
            <a:r>
              <a:rPr lang="en-US" dirty="0"/>
              <a:t>  - description: API to serve banking industry data to the public.</a:t>
            </a:r>
          </a:p>
          <a:p>
            <a:r>
              <a:rPr lang="en-US" dirty="0"/>
              <a:t>    url: 'https://banks.data.fdic.gov/</a:t>
            </a:r>
            <a:r>
              <a:rPr lang="en-US" dirty="0" err="1"/>
              <a:t>api</a:t>
            </a:r>
            <a:r>
              <a:rPr lang="en-US" dirty="0"/>
              <a:t>'</a:t>
            </a:r>
          </a:p>
          <a:p>
            <a:r>
              <a:rPr lang="en-US" dirty="0"/>
              <a:t>info:</a:t>
            </a:r>
          </a:p>
          <a:p>
            <a:r>
              <a:rPr lang="en-US" dirty="0"/>
              <a:t>  description: API to serve banking industry data to the public.</a:t>
            </a:r>
          </a:p>
          <a:p>
            <a:r>
              <a:rPr lang="en-US" dirty="0"/>
              <a:t>  version: 0.1.0</a:t>
            </a:r>
          </a:p>
          <a:p>
            <a:r>
              <a:rPr lang="en-US" dirty="0"/>
              <a:t>  title: FDIC Bank Data API (Beta)</a:t>
            </a:r>
          </a:p>
          <a:p>
            <a:r>
              <a:rPr lang="en-US" dirty="0"/>
              <a:t>  contact:</a:t>
            </a:r>
          </a:p>
          <a:p>
            <a:r>
              <a:rPr lang="en-US" dirty="0"/>
              <a:t>    email: PublicDataFeedback@fdic.gov</a:t>
            </a:r>
          </a:p>
          <a:p>
            <a:r>
              <a:rPr lang="en-US" dirty="0"/>
              <a:t>tags:</a:t>
            </a:r>
          </a:p>
          <a:p>
            <a:r>
              <a:rPr lang="en-US" dirty="0"/>
              <a:t>  - name: Failures</a:t>
            </a:r>
          </a:p>
          <a:p>
            <a:r>
              <a:rPr lang="en-US" dirty="0"/>
              <a:t>    description: List of bank failures to date</a:t>
            </a:r>
          </a:p>
          <a:p>
            <a:r>
              <a:rPr lang="en-US" dirty="0"/>
              <a:t>paths:</a:t>
            </a:r>
          </a:p>
          <a:p>
            <a:r>
              <a:rPr lang="en-US" dirty="0"/>
              <a:t>  /failures:</a:t>
            </a:r>
          </a:p>
          <a:p>
            <a:r>
              <a:rPr lang="en-US" dirty="0"/>
              <a:t>    get:</a:t>
            </a:r>
          </a:p>
          <a:p>
            <a:r>
              <a:rPr lang="en-US" dirty="0"/>
              <a:t>      tags:</a:t>
            </a:r>
          </a:p>
          <a:p>
            <a:r>
              <a:rPr lang="en-US" dirty="0"/>
              <a:t>        - Failures</a:t>
            </a:r>
          </a:p>
          <a:p>
            <a:r>
              <a:rPr lang="en-US" dirty="0"/>
              <a:t>      summary: Get detail on historical bank failures from 1934 to present.</a:t>
            </a:r>
          </a:p>
          <a:p>
            <a:r>
              <a:rPr lang="en-US" dirty="0"/>
              <a:t>      </a:t>
            </a:r>
            <a:r>
              <a:rPr lang="en-US" dirty="0" err="1"/>
              <a:t>operationId</a:t>
            </a:r>
            <a:r>
              <a:rPr lang="en-US" dirty="0"/>
              <a:t>: </a:t>
            </a:r>
            <a:r>
              <a:rPr lang="en-US" dirty="0" err="1"/>
              <a:t>getFailures</a:t>
            </a:r>
            <a:endParaRPr lang="en-US" dirty="0"/>
          </a:p>
          <a:p>
            <a:r>
              <a:rPr lang="en-US" dirty="0"/>
              <a:t>      description: Returns details on failed financial institutions.</a:t>
            </a:r>
          </a:p>
          <a:p>
            <a:r>
              <a:rPr lang="en-US" dirty="0"/>
              <a:t>      parameters:</a:t>
            </a:r>
          </a:p>
          <a:p>
            <a:r>
              <a:rPr lang="en-US" dirty="0"/>
              <a:t>        - in: query</a:t>
            </a:r>
          </a:p>
          <a:p>
            <a:r>
              <a:rPr lang="en-US" dirty="0"/>
              <a:t>          name: filters</a:t>
            </a:r>
          </a:p>
          <a:p>
            <a:r>
              <a:rPr lang="en-US" dirty="0"/>
              <a:t>          description: |</a:t>
            </a:r>
          </a:p>
          <a:p>
            <a:r>
              <a:rPr lang="en-US" dirty="0"/>
              <a:t>            The filter criteria that refines the records returned. </a:t>
            </a:r>
          </a:p>
          <a:p>
            <a:r>
              <a:rPr lang="en-US" dirty="0"/>
              <a:t>            Examples:</a:t>
            </a:r>
          </a:p>
          <a:p>
            <a:r>
              <a:rPr lang="en-US" dirty="0"/>
              <a:t>            * Filter by Location              </a:t>
            </a:r>
          </a:p>
          <a:p>
            <a:r>
              <a:rPr lang="en-US" dirty="0"/>
              <a:t>            `CITYST:"MEMPHIS, TN"`  </a:t>
            </a:r>
          </a:p>
          <a:p>
            <a:r>
              <a:rPr lang="en-US" dirty="0"/>
              <a:t>            * Filter all but a specified value  </a:t>
            </a:r>
          </a:p>
          <a:p>
            <a:r>
              <a:rPr lang="en-US" dirty="0"/>
              <a:t>            `!(CITY:"PITTSBURGH")`  </a:t>
            </a:r>
          </a:p>
          <a:p>
            <a:r>
              <a:rPr lang="en-US" dirty="0"/>
              <a:t>            * Filter by institution fail year range  </a:t>
            </a:r>
          </a:p>
          <a:p>
            <a:r>
              <a:rPr lang="en-US" dirty="0"/>
              <a:t>            `FAILYR:["2015" TO "2016"]`</a:t>
            </a:r>
          </a:p>
          <a:p>
            <a:r>
              <a:rPr lang="en-US" dirty="0"/>
              <a:t>          required: false</a:t>
            </a:r>
          </a:p>
          <a:p>
            <a:r>
              <a:rPr lang="en-US" dirty="0"/>
              <a:t>          example: FAILYR:["2014" TO "2015"]</a:t>
            </a:r>
          </a:p>
          <a:p>
            <a:r>
              <a:rPr lang="en-US" dirty="0"/>
              <a:t>          schema:</a:t>
            </a:r>
          </a:p>
          <a:p>
            <a:r>
              <a:rPr lang="en-US" dirty="0"/>
              <a:t>            type: string</a:t>
            </a:r>
          </a:p>
          <a:p>
            <a:r>
              <a:rPr lang="en-US" dirty="0"/>
              <a:t>        - in: query</a:t>
            </a:r>
          </a:p>
          <a:p>
            <a:r>
              <a:rPr lang="en-US" dirty="0"/>
              <a:t>          name: fields</a:t>
            </a:r>
          </a:p>
          <a:p>
            <a:r>
              <a:rPr lang="en-US" dirty="0"/>
              <a:t>          description: Comma delimited list of fields of failed financial institutions to return.</a:t>
            </a:r>
          </a:p>
          <a:p>
            <a:r>
              <a:rPr lang="en-US" dirty="0"/>
              <a:t>          required: false</a:t>
            </a:r>
          </a:p>
          <a:p>
            <a:r>
              <a:rPr lang="en-US" dirty="0"/>
              <a:t>          example: NAME,CERT,FIN,CITYST,FAILDATE,SAVR,RESTYPE,RESTYPE1,QBFDEP,QBFASSET,COST</a:t>
            </a:r>
          </a:p>
          <a:p>
            <a:r>
              <a:rPr lang="en-US" dirty="0"/>
              <a:t>          schema:</a:t>
            </a:r>
          </a:p>
          <a:p>
            <a:r>
              <a:rPr lang="en-US" dirty="0"/>
              <a:t>            type: string</a:t>
            </a:r>
          </a:p>
          <a:p>
            <a:r>
              <a:rPr lang="en-US" dirty="0"/>
              <a:t>        - in: query</a:t>
            </a:r>
          </a:p>
          <a:p>
            <a:r>
              <a:rPr lang="en-US" dirty="0"/>
              <a:t>          name: </a:t>
            </a:r>
            <a:r>
              <a:rPr lang="en-US" dirty="0" err="1"/>
              <a:t>sort_by</a:t>
            </a:r>
            <a:endParaRPr lang="en-US" dirty="0"/>
          </a:p>
          <a:p>
            <a:r>
              <a:rPr lang="en-US" dirty="0"/>
              <a:t>          description: Field name by which to sort returned data</a:t>
            </a:r>
          </a:p>
          <a:p>
            <a:r>
              <a:rPr lang="en-US" dirty="0"/>
              <a:t>          required: false</a:t>
            </a:r>
          </a:p>
          <a:p>
            <a:r>
              <a:rPr lang="en-US" dirty="0"/>
              <a:t>          example: FAILDATE</a:t>
            </a:r>
          </a:p>
          <a:p>
            <a:r>
              <a:rPr lang="en-US" dirty="0"/>
              <a:t>          schema:</a:t>
            </a:r>
          </a:p>
          <a:p>
            <a:r>
              <a:rPr lang="en-US" dirty="0"/>
              <a:t>            type: string</a:t>
            </a:r>
          </a:p>
          <a:p>
            <a:r>
              <a:rPr lang="en-US" dirty="0"/>
              <a:t>            default: FAILDATE</a:t>
            </a:r>
          </a:p>
          <a:p>
            <a:r>
              <a:rPr lang="en-US" dirty="0"/>
              <a:t>        - in: query</a:t>
            </a:r>
          </a:p>
          <a:p>
            <a:r>
              <a:rPr lang="en-US" dirty="0"/>
              <a:t>          name: </a:t>
            </a:r>
            <a:r>
              <a:rPr lang="en-US" dirty="0" err="1"/>
              <a:t>sort_order</a:t>
            </a:r>
            <a:endParaRPr lang="en-US" dirty="0"/>
          </a:p>
          <a:p>
            <a:r>
              <a:rPr lang="en-US" dirty="0"/>
              <a:t>          description: Indicator if ascending (ASC) or descending (DESC)</a:t>
            </a:r>
          </a:p>
          <a:p>
            <a:r>
              <a:rPr lang="en-US" dirty="0"/>
              <a:t>          required: false</a:t>
            </a:r>
          </a:p>
          <a:p>
            <a:r>
              <a:rPr lang="en-US" dirty="0"/>
              <a:t>          example: DESC</a:t>
            </a:r>
          </a:p>
          <a:p>
            <a:r>
              <a:rPr lang="en-US" dirty="0"/>
              <a:t>          schema:</a:t>
            </a:r>
          </a:p>
          <a:p>
            <a:r>
              <a:rPr lang="en-US" dirty="0"/>
              <a:t>            type: string</a:t>
            </a:r>
          </a:p>
          <a:p>
            <a:r>
              <a:rPr lang="en-US" dirty="0"/>
              <a:t>            default: ASC</a:t>
            </a:r>
          </a:p>
          <a:p>
            <a:r>
              <a:rPr lang="en-US" dirty="0"/>
              <a:t>        - in: query</a:t>
            </a:r>
          </a:p>
          <a:p>
            <a:r>
              <a:rPr lang="en-US" dirty="0"/>
              <a:t>          name: limit</a:t>
            </a:r>
          </a:p>
          <a:p>
            <a:r>
              <a:rPr lang="en-US" dirty="0"/>
              <a:t>          description: The number of records to return. Default is 10 and maximum is 10,000.</a:t>
            </a:r>
          </a:p>
          <a:p>
            <a:r>
              <a:rPr lang="en-US" dirty="0"/>
              <a:t>          required: false</a:t>
            </a:r>
          </a:p>
          <a:p>
            <a:r>
              <a:rPr lang="en-US" dirty="0"/>
              <a:t>          example: 10</a:t>
            </a:r>
          </a:p>
          <a:p>
            <a:r>
              <a:rPr lang="en-US" dirty="0"/>
              <a:t>          schema:</a:t>
            </a:r>
          </a:p>
          <a:p>
            <a:r>
              <a:rPr lang="en-US" dirty="0"/>
              <a:t>            type: integer</a:t>
            </a:r>
          </a:p>
          <a:p>
            <a:r>
              <a:rPr lang="en-US" dirty="0"/>
              <a:t>            minimum: 0</a:t>
            </a:r>
          </a:p>
          <a:p>
            <a:r>
              <a:rPr lang="en-US" dirty="0"/>
              <a:t>            maximum: 10000</a:t>
            </a:r>
          </a:p>
          <a:p>
            <a:r>
              <a:rPr lang="en-US" dirty="0"/>
              <a:t>            default: 100</a:t>
            </a:r>
          </a:p>
          <a:p>
            <a:r>
              <a:rPr lang="en-US" dirty="0"/>
              <a:t>        - in: query</a:t>
            </a:r>
          </a:p>
          <a:p>
            <a:r>
              <a:rPr lang="en-US" dirty="0"/>
              <a:t>          name: offset</a:t>
            </a:r>
          </a:p>
          <a:p>
            <a:r>
              <a:rPr lang="en-US" dirty="0"/>
              <a:t>          description: The offset of page to return.</a:t>
            </a:r>
          </a:p>
          <a:p>
            <a:r>
              <a:rPr lang="en-US" dirty="0"/>
              <a:t>          required: false</a:t>
            </a:r>
          </a:p>
          <a:p>
            <a:r>
              <a:rPr lang="en-US" dirty="0"/>
              <a:t>          example: 0</a:t>
            </a:r>
          </a:p>
          <a:p>
            <a:r>
              <a:rPr lang="en-US" dirty="0"/>
              <a:t>          schema:</a:t>
            </a:r>
          </a:p>
          <a:p>
            <a:r>
              <a:rPr lang="en-US" dirty="0"/>
              <a:t>            type: integer</a:t>
            </a:r>
          </a:p>
          <a:p>
            <a:r>
              <a:rPr lang="en-US" dirty="0"/>
              <a:t>            minimum: 0</a:t>
            </a:r>
          </a:p>
          <a:p>
            <a:r>
              <a:rPr lang="en-US" dirty="0"/>
              <a:t>            default: 0</a:t>
            </a:r>
          </a:p>
          <a:p>
            <a:r>
              <a:rPr lang="en-US" dirty="0"/>
              <a:t>        - in: query</a:t>
            </a:r>
          </a:p>
          <a:p>
            <a:r>
              <a:rPr lang="en-US" dirty="0"/>
              <a:t>          name: </a:t>
            </a:r>
            <a:r>
              <a:rPr lang="en-US" dirty="0" err="1"/>
              <a:t>total_fields</a:t>
            </a:r>
            <a:endParaRPr lang="en-US" dirty="0"/>
          </a:p>
          <a:p>
            <a:r>
              <a:rPr lang="en-US" dirty="0"/>
              <a:t>          description: Fields to sum up (in a totals response object). Only numeric columns are valid.</a:t>
            </a:r>
          </a:p>
          <a:p>
            <a:r>
              <a:rPr lang="en-US" dirty="0"/>
              <a:t>          required: false</a:t>
            </a:r>
          </a:p>
          <a:p>
            <a:r>
              <a:rPr lang="en-US" dirty="0"/>
              <a:t>          example: QBFDEP,QBFASSET,COST</a:t>
            </a:r>
          </a:p>
          <a:p>
            <a:r>
              <a:rPr lang="en-US" dirty="0"/>
              <a:t>          schema:</a:t>
            </a:r>
          </a:p>
          <a:p>
            <a:r>
              <a:rPr lang="en-US" dirty="0"/>
              <a:t>            type: string</a:t>
            </a:r>
          </a:p>
          <a:p>
            <a:r>
              <a:rPr lang="en-US" dirty="0"/>
              <a:t>        - in: query</a:t>
            </a:r>
          </a:p>
          <a:p>
            <a:r>
              <a:rPr lang="en-US" dirty="0"/>
              <a:t>          name: </a:t>
            </a:r>
            <a:r>
              <a:rPr lang="en-US" dirty="0" err="1"/>
              <a:t>subtotal_by</a:t>
            </a:r>
            <a:endParaRPr lang="en-US" dirty="0"/>
          </a:p>
          <a:p>
            <a:r>
              <a:rPr lang="en-US" dirty="0"/>
              <a:t>          description: The field by which data will be subtotaled (in totals response object). Only categorical values should be used.</a:t>
            </a:r>
          </a:p>
          <a:p>
            <a:r>
              <a:rPr lang="en-US" dirty="0"/>
              <a:t>          required: false</a:t>
            </a:r>
          </a:p>
          <a:p>
            <a:r>
              <a:rPr lang="en-US" dirty="0"/>
              <a:t>          example: RESTYPE</a:t>
            </a:r>
          </a:p>
          <a:p>
            <a:r>
              <a:rPr lang="en-US" dirty="0"/>
              <a:t>          schema:</a:t>
            </a:r>
          </a:p>
          <a:p>
            <a:r>
              <a:rPr lang="en-US" dirty="0"/>
              <a:t>            type: string</a:t>
            </a:r>
          </a:p>
          <a:p>
            <a:r>
              <a:rPr lang="en-US" dirty="0"/>
              <a:t>        - in: query</a:t>
            </a:r>
          </a:p>
          <a:p>
            <a:r>
              <a:rPr lang="en-US" dirty="0"/>
              <a:t>          name: </a:t>
            </a:r>
            <a:r>
              <a:rPr lang="en-US" dirty="0" err="1"/>
              <a:t>agg_by</a:t>
            </a:r>
            <a:endParaRPr lang="en-US" dirty="0"/>
          </a:p>
          <a:p>
            <a:r>
              <a:rPr lang="en-US" dirty="0"/>
              <a:t>          description: The field(s) by which data will be aggregated. Valid values are 'FAILYR' or 'FAILYR,PSTALP'.</a:t>
            </a:r>
          </a:p>
          <a:p>
            <a:r>
              <a:rPr lang="en-US" dirty="0"/>
              <a:t>          required: false</a:t>
            </a:r>
          </a:p>
          <a:p>
            <a:r>
              <a:rPr lang="en-US" dirty="0"/>
              <a:t>          example: FAILYR</a:t>
            </a:r>
          </a:p>
          <a:p>
            <a:r>
              <a:rPr lang="en-US" dirty="0"/>
              <a:t>          schema:</a:t>
            </a:r>
          </a:p>
          <a:p>
            <a:r>
              <a:rPr lang="en-US" dirty="0"/>
              <a:t>            type: string</a:t>
            </a:r>
          </a:p>
          <a:p>
            <a:r>
              <a:rPr lang="en-US" dirty="0"/>
              <a:t>        - in: query</a:t>
            </a:r>
          </a:p>
          <a:p>
            <a:r>
              <a:rPr lang="en-US" dirty="0"/>
              <a:t>          name: </a:t>
            </a:r>
            <a:r>
              <a:rPr lang="en-US" dirty="0" err="1"/>
              <a:t>agg_term_fields</a:t>
            </a:r>
            <a:endParaRPr lang="en-US" dirty="0"/>
          </a:p>
          <a:p>
            <a:r>
              <a:rPr lang="en-US" dirty="0"/>
              <a:t>          description: The field(s) for which aggregations will be counted for each unique term.</a:t>
            </a:r>
          </a:p>
          <a:p>
            <a:r>
              <a:rPr lang="en-US" dirty="0"/>
              <a:t>          required: false</a:t>
            </a:r>
          </a:p>
          <a:p>
            <a:r>
              <a:rPr lang="en-US" dirty="0"/>
              <a:t>          example: RESTYPE</a:t>
            </a:r>
          </a:p>
          <a:p>
            <a:r>
              <a:rPr lang="en-US" dirty="0"/>
              <a:t>          schema:</a:t>
            </a:r>
          </a:p>
          <a:p>
            <a:r>
              <a:rPr lang="en-US" dirty="0"/>
              <a:t>            type: string</a:t>
            </a:r>
          </a:p>
          <a:p>
            <a:r>
              <a:rPr lang="en-US" dirty="0"/>
              <a:t>        - in: query</a:t>
            </a:r>
          </a:p>
          <a:p>
            <a:r>
              <a:rPr lang="en-US" dirty="0"/>
              <a:t>          name: </a:t>
            </a:r>
            <a:r>
              <a:rPr lang="en-US" dirty="0" err="1"/>
              <a:t>agg_sum_fields</a:t>
            </a:r>
            <a:endParaRPr lang="en-US" dirty="0"/>
          </a:p>
          <a:p>
            <a:r>
              <a:rPr lang="en-US" dirty="0"/>
              <a:t>          description: The field(s) for which aggregations will be summed or aggregated.</a:t>
            </a:r>
          </a:p>
          <a:p>
            <a:r>
              <a:rPr lang="en-US" dirty="0"/>
              <a:t>          required: false</a:t>
            </a:r>
          </a:p>
          <a:p>
            <a:r>
              <a:rPr lang="en-US" dirty="0"/>
              <a:t>          example: QBFASSET,QBFDEP,COST</a:t>
            </a:r>
          </a:p>
          <a:p>
            <a:r>
              <a:rPr lang="en-US" dirty="0"/>
              <a:t>          schema:</a:t>
            </a:r>
          </a:p>
          <a:p>
            <a:r>
              <a:rPr lang="en-US" dirty="0"/>
              <a:t>            type: string</a:t>
            </a:r>
          </a:p>
          <a:p>
            <a:r>
              <a:rPr lang="en-US" dirty="0"/>
              <a:t>        - in: query</a:t>
            </a:r>
          </a:p>
          <a:p>
            <a:r>
              <a:rPr lang="en-US" dirty="0"/>
              <a:t>          name: </a:t>
            </a:r>
            <a:r>
              <a:rPr lang="en-US" dirty="0" err="1"/>
              <a:t>agg_limit</a:t>
            </a:r>
            <a:endParaRPr lang="en-US" dirty="0"/>
          </a:p>
          <a:p>
            <a:r>
              <a:rPr lang="en-US" dirty="0"/>
              <a:t>          description: The limit on how many aggregated results will be displayed</a:t>
            </a:r>
          </a:p>
          <a:p>
            <a:r>
              <a:rPr lang="en-US" dirty="0"/>
              <a:t>          required: false</a:t>
            </a:r>
          </a:p>
          <a:p>
            <a:r>
              <a:rPr lang="en-US" dirty="0"/>
              <a:t>          example: 10</a:t>
            </a:r>
          </a:p>
          <a:p>
            <a:r>
              <a:rPr lang="en-US" dirty="0"/>
              <a:t>          schema:</a:t>
            </a:r>
          </a:p>
          <a:p>
            <a:r>
              <a:rPr lang="en-US" dirty="0"/>
              <a:t>            type: integer</a:t>
            </a:r>
          </a:p>
          <a:p>
            <a:r>
              <a:rPr lang="en-US" dirty="0"/>
              <a:t>            minimum: 0</a:t>
            </a:r>
          </a:p>
          <a:p>
            <a:r>
              <a:rPr lang="en-US" dirty="0"/>
              <a:t>            maximum: 10000</a:t>
            </a:r>
          </a:p>
          <a:p>
            <a:r>
              <a:rPr lang="en-US" dirty="0"/>
              <a:t>            default: 10</a:t>
            </a:r>
          </a:p>
          <a:p>
            <a:r>
              <a:rPr lang="en-US" dirty="0"/>
              <a:t> </a:t>
            </a:r>
          </a:p>
        </p:txBody>
      </p:sp>
      <p:sp>
        <p:nvSpPr>
          <p:cNvPr id="4" name="Slide Number Placeholder 3"/>
          <p:cNvSpPr>
            <a:spLocks noGrp="1"/>
          </p:cNvSpPr>
          <p:nvPr>
            <p:ph type="sldNum" sz="quarter" idx="5"/>
          </p:nvPr>
        </p:nvSpPr>
        <p:spPr/>
        <p:txBody>
          <a:bodyPr/>
          <a:lstStyle/>
          <a:p>
            <a:fld id="{87B3A593-3E8F-4379-9F73-F236B8A380CB}" type="slidenum">
              <a:rPr lang="en-US" smtClean="0"/>
              <a:t>36</a:t>
            </a:fld>
            <a:endParaRPr lang="en-US"/>
          </a:p>
        </p:txBody>
      </p:sp>
    </p:spTree>
    <p:extLst>
      <p:ext uri="{BB962C8B-B14F-4D97-AF65-F5344CB8AC3E}">
        <p14:creationId xmlns:p14="http://schemas.microsoft.com/office/powerpoint/2010/main" val="1263184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latin typeface="Inter"/>
              </a:rPr>
              <a:t>https://banks.data.fdic.gov/api/failures?filters=FAILYR:["2020" TO "2020"]</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37</a:t>
            </a:fld>
            <a:endParaRPr lang="en-US"/>
          </a:p>
        </p:txBody>
      </p:sp>
    </p:spTree>
    <p:extLst>
      <p:ext uri="{BB962C8B-B14F-4D97-AF65-F5344CB8AC3E}">
        <p14:creationId xmlns:p14="http://schemas.microsoft.com/office/powerpoint/2010/main" val="2826882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openapi</a:t>
            </a:r>
            <a:r>
              <a:rPr lang="en-US" dirty="0"/>
              <a:t>: 3.0.0</a:t>
            </a:r>
          </a:p>
          <a:p>
            <a:r>
              <a:rPr lang="en-US" dirty="0"/>
              <a:t>servers:</a:t>
            </a:r>
          </a:p>
          <a:p>
            <a:r>
              <a:rPr lang="en-US" dirty="0"/>
              <a:t>  - description: API to serve banking industry data to the public.</a:t>
            </a:r>
          </a:p>
          <a:p>
            <a:r>
              <a:rPr lang="en-US" dirty="0"/>
              <a:t>    url: 'https://banks.data.fdic.gov/</a:t>
            </a:r>
            <a:r>
              <a:rPr lang="en-US" dirty="0" err="1"/>
              <a:t>api</a:t>
            </a:r>
            <a:r>
              <a:rPr lang="en-US" dirty="0"/>
              <a:t>'</a:t>
            </a:r>
          </a:p>
          <a:p>
            <a:r>
              <a:rPr lang="en-US" dirty="0"/>
              <a:t>info:</a:t>
            </a:r>
          </a:p>
          <a:p>
            <a:r>
              <a:rPr lang="en-US" dirty="0"/>
              <a:t>  description: API to serve banking industry data to the public.</a:t>
            </a:r>
          </a:p>
          <a:p>
            <a:r>
              <a:rPr lang="en-US" dirty="0"/>
              <a:t>  version: 0.1.0</a:t>
            </a:r>
          </a:p>
          <a:p>
            <a:r>
              <a:rPr lang="en-US" dirty="0"/>
              <a:t>  title: FDIC Bank Data API (Beta)</a:t>
            </a:r>
          </a:p>
          <a:p>
            <a:r>
              <a:rPr lang="en-US" dirty="0"/>
              <a:t>  contact:</a:t>
            </a:r>
          </a:p>
          <a:p>
            <a:r>
              <a:rPr lang="en-US" dirty="0"/>
              <a:t>    email: PublicDataFeedback@fdic.gov</a:t>
            </a:r>
          </a:p>
          <a:p>
            <a:r>
              <a:rPr lang="en-US" dirty="0"/>
              <a:t>tags:</a:t>
            </a:r>
          </a:p>
          <a:p>
            <a:r>
              <a:rPr lang="en-US" dirty="0"/>
              <a:t>  - name: Failures</a:t>
            </a:r>
          </a:p>
          <a:p>
            <a:r>
              <a:rPr lang="en-US" dirty="0"/>
              <a:t>    description: List of bank failures to date</a:t>
            </a:r>
          </a:p>
          <a:p>
            <a:r>
              <a:rPr lang="en-US" dirty="0"/>
              <a:t>paths:</a:t>
            </a:r>
          </a:p>
          <a:p>
            <a:r>
              <a:rPr lang="en-US" dirty="0"/>
              <a:t>  /failures:</a:t>
            </a:r>
          </a:p>
          <a:p>
            <a:r>
              <a:rPr lang="en-US" dirty="0"/>
              <a:t>    get:</a:t>
            </a:r>
          </a:p>
          <a:p>
            <a:r>
              <a:rPr lang="en-US" dirty="0"/>
              <a:t>      tags:</a:t>
            </a:r>
          </a:p>
          <a:p>
            <a:r>
              <a:rPr lang="en-US" dirty="0"/>
              <a:t>        - Failures</a:t>
            </a:r>
          </a:p>
          <a:p>
            <a:r>
              <a:rPr lang="en-US" dirty="0"/>
              <a:t>      summary: Get detail on historical bank failures from 1934 to present.</a:t>
            </a:r>
          </a:p>
          <a:p>
            <a:r>
              <a:rPr lang="en-US" dirty="0"/>
              <a:t>      </a:t>
            </a:r>
            <a:r>
              <a:rPr lang="en-US" dirty="0" err="1"/>
              <a:t>operationId</a:t>
            </a:r>
            <a:r>
              <a:rPr lang="en-US" dirty="0"/>
              <a:t>: </a:t>
            </a:r>
            <a:r>
              <a:rPr lang="en-US" dirty="0" err="1"/>
              <a:t>getFailures</a:t>
            </a:r>
            <a:endParaRPr lang="en-US" dirty="0"/>
          </a:p>
          <a:p>
            <a:r>
              <a:rPr lang="en-US" dirty="0"/>
              <a:t>      description: Returns details on failed financial institutions.</a:t>
            </a:r>
          </a:p>
          <a:p>
            <a:r>
              <a:rPr lang="en-US" dirty="0"/>
              <a:t>      parameters:</a:t>
            </a:r>
          </a:p>
          <a:p>
            <a:r>
              <a:rPr lang="en-US" dirty="0"/>
              <a:t>        - in: query</a:t>
            </a:r>
          </a:p>
          <a:p>
            <a:r>
              <a:rPr lang="en-US" dirty="0"/>
              <a:t>          name: filters</a:t>
            </a:r>
          </a:p>
          <a:p>
            <a:r>
              <a:rPr lang="en-US" dirty="0"/>
              <a:t>          description: |</a:t>
            </a:r>
          </a:p>
          <a:p>
            <a:r>
              <a:rPr lang="en-US" dirty="0"/>
              <a:t>            The filter criteria that refines the records returned. </a:t>
            </a:r>
          </a:p>
          <a:p>
            <a:r>
              <a:rPr lang="en-US" dirty="0"/>
              <a:t>            Examples:</a:t>
            </a:r>
          </a:p>
          <a:p>
            <a:r>
              <a:rPr lang="en-US" dirty="0"/>
              <a:t>            * Filter by Location              </a:t>
            </a:r>
          </a:p>
          <a:p>
            <a:r>
              <a:rPr lang="en-US" dirty="0"/>
              <a:t>            `CITYST:"MEMPHIS, TN"`  </a:t>
            </a:r>
          </a:p>
          <a:p>
            <a:r>
              <a:rPr lang="en-US" dirty="0"/>
              <a:t>            * Filter all but a specified value  </a:t>
            </a:r>
          </a:p>
          <a:p>
            <a:r>
              <a:rPr lang="en-US" dirty="0"/>
              <a:t>            `!(CITY:"PITTSBURGH")`  </a:t>
            </a:r>
          </a:p>
          <a:p>
            <a:r>
              <a:rPr lang="en-US" dirty="0"/>
              <a:t>            * Filter by institution fail year range  </a:t>
            </a:r>
          </a:p>
          <a:p>
            <a:r>
              <a:rPr lang="en-US" dirty="0"/>
              <a:t>            `FAILYR:["2015" TO "2016"]`</a:t>
            </a:r>
          </a:p>
          <a:p>
            <a:r>
              <a:rPr lang="en-US" dirty="0"/>
              <a:t>            * Filter by institution name  </a:t>
            </a:r>
          </a:p>
          <a:p>
            <a:r>
              <a:rPr lang="en-US" dirty="0"/>
              <a:t>            `</a:t>
            </a:r>
            <a:r>
              <a:rPr lang="en-US" dirty="0" err="1"/>
              <a:t>NAME:"Chase</a:t>
            </a:r>
            <a:r>
              <a:rPr lang="en-US" dirty="0"/>
              <a:t> Bank"`</a:t>
            </a:r>
          </a:p>
          <a:p>
            <a:r>
              <a:rPr lang="en-US" dirty="0"/>
              <a:t>          required: false</a:t>
            </a:r>
          </a:p>
          <a:p>
            <a:r>
              <a:rPr lang="en-US" dirty="0"/>
              <a:t>          example: FAILYR:["2014" TO "2015"]</a:t>
            </a:r>
          </a:p>
          <a:p>
            <a:r>
              <a:rPr lang="en-US" dirty="0"/>
              <a:t>          schema:</a:t>
            </a:r>
          </a:p>
          <a:p>
            <a:r>
              <a:rPr lang="en-US" dirty="0"/>
              <a:t>            type: string</a:t>
            </a:r>
          </a:p>
          <a:p>
            <a:r>
              <a:rPr lang="en-US" dirty="0"/>
              <a:t>        - in: query</a:t>
            </a:r>
          </a:p>
          <a:p>
            <a:r>
              <a:rPr lang="en-US" dirty="0"/>
              <a:t>          name: fields</a:t>
            </a:r>
          </a:p>
          <a:p>
            <a:r>
              <a:rPr lang="en-US" dirty="0"/>
              <a:t>          description: Comma delimited list of fields of failed financial institutions to return.</a:t>
            </a:r>
          </a:p>
          <a:p>
            <a:r>
              <a:rPr lang="en-US" dirty="0"/>
              <a:t>          required: false</a:t>
            </a:r>
          </a:p>
          <a:p>
            <a:r>
              <a:rPr lang="en-US" dirty="0"/>
              <a:t>          example: NAME,CERT,FIN,CITYST,FAILDATE,SAVR,RESTYPE,RESTYPE1,QBFDEP,QBFASSET,COST</a:t>
            </a:r>
          </a:p>
          <a:p>
            <a:r>
              <a:rPr lang="en-US" dirty="0"/>
              <a:t>          schema:</a:t>
            </a:r>
          </a:p>
          <a:p>
            <a:r>
              <a:rPr lang="en-US" dirty="0"/>
              <a:t>            type: string</a:t>
            </a:r>
          </a:p>
          <a:p>
            <a:r>
              <a:rPr lang="en-US" dirty="0"/>
              <a:t>        - in: query</a:t>
            </a:r>
          </a:p>
          <a:p>
            <a:r>
              <a:rPr lang="en-US" dirty="0"/>
              <a:t>          name: </a:t>
            </a:r>
            <a:r>
              <a:rPr lang="en-US" dirty="0" err="1"/>
              <a:t>sort_by</a:t>
            </a:r>
            <a:endParaRPr lang="en-US" dirty="0"/>
          </a:p>
          <a:p>
            <a:r>
              <a:rPr lang="en-US" dirty="0"/>
              <a:t>          description: Field name by which to sort returned data</a:t>
            </a:r>
          </a:p>
          <a:p>
            <a:r>
              <a:rPr lang="en-US" dirty="0"/>
              <a:t>          required: false</a:t>
            </a:r>
          </a:p>
          <a:p>
            <a:r>
              <a:rPr lang="en-US" dirty="0"/>
              <a:t>          example: FAILDATE</a:t>
            </a:r>
          </a:p>
          <a:p>
            <a:r>
              <a:rPr lang="en-US" dirty="0"/>
              <a:t>          schema:</a:t>
            </a:r>
          </a:p>
          <a:p>
            <a:r>
              <a:rPr lang="en-US" dirty="0"/>
              <a:t>            type: string</a:t>
            </a:r>
          </a:p>
          <a:p>
            <a:r>
              <a:rPr lang="en-US" dirty="0"/>
              <a:t>            default: FAILDATE</a:t>
            </a:r>
          </a:p>
          <a:p>
            <a:r>
              <a:rPr lang="en-US" dirty="0"/>
              <a:t>        - in: query</a:t>
            </a:r>
          </a:p>
          <a:p>
            <a:r>
              <a:rPr lang="en-US" dirty="0"/>
              <a:t>          name: </a:t>
            </a:r>
            <a:r>
              <a:rPr lang="en-US" dirty="0" err="1"/>
              <a:t>sort_order</a:t>
            </a:r>
            <a:endParaRPr lang="en-US" dirty="0"/>
          </a:p>
          <a:p>
            <a:r>
              <a:rPr lang="en-US" dirty="0"/>
              <a:t>          description: Indicator if ascending (ASC) or descending (DESC)</a:t>
            </a:r>
          </a:p>
          <a:p>
            <a:r>
              <a:rPr lang="en-US" dirty="0"/>
              <a:t>          required: false</a:t>
            </a:r>
          </a:p>
          <a:p>
            <a:r>
              <a:rPr lang="en-US" dirty="0"/>
              <a:t>          example: DESC</a:t>
            </a:r>
          </a:p>
          <a:p>
            <a:r>
              <a:rPr lang="en-US" dirty="0"/>
              <a:t>          schema:</a:t>
            </a:r>
          </a:p>
          <a:p>
            <a:r>
              <a:rPr lang="en-US" dirty="0"/>
              <a:t>            type: string</a:t>
            </a:r>
          </a:p>
          <a:p>
            <a:r>
              <a:rPr lang="en-US" dirty="0"/>
              <a:t>            default: ASC</a:t>
            </a:r>
          </a:p>
          <a:p>
            <a:r>
              <a:rPr lang="en-US" dirty="0"/>
              <a:t>        - in: query</a:t>
            </a:r>
          </a:p>
          <a:p>
            <a:r>
              <a:rPr lang="en-US" dirty="0"/>
              <a:t>          name: limit</a:t>
            </a:r>
          </a:p>
          <a:p>
            <a:r>
              <a:rPr lang="en-US" dirty="0"/>
              <a:t>          description: The number of records to return. Default is 10 and maximum is 10,000.</a:t>
            </a:r>
          </a:p>
          <a:p>
            <a:r>
              <a:rPr lang="en-US" dirty="0"/>
              <a:t>          required: false</a:t>
            </a:r>
          </a:p>
          <a:p>
            <a:r>
              <a:rPr lang="en-US" dirty="0"/>
              <a:t>          example: 10</a:t>
            </a:r>
          </a:p>
          <a:p>
            <a:r>
              <a:rPr lang="en-US" dirty="0"/>
              <a:t>          schema:</a:t>
            </a:r>
          </a:p>
          <a:p>
            <a:r>
              <a:rPr lang="en-US" dirty="0"/>
              <a:t>            type: integer</a:t>
            </a:r>
          </a:p>
          <a:p>
            <a:r>
              <a:rPr lang="en-US" dirty="0"/>
              <a:t>            minimum: 0</a:t>
            </a:r>
          </a:p>
          <a:p>
            <a:r>
              <a:rPr lang="en-US" dirty="0"/>
              <a:t>            maximum: 10000</a:t>
            </a:r>
          </a:p>
          <a:p>
            <a:r>
              <a:rPr lang="en-US" dirty="0"/>
              <a:t>            default: 100</a:t>
            </a:r>
          </a:p>
          <a:p>
            <a:r>
              <a:rPr lang="en-US" dirty="0"/>
              <a:t>        - in: query</a:t>
            </a:r>
          </a:p>
          <a:p>
            <a:r>
              <a:rPr lang="en-US" dirty="0"/>
              <a:t>          name: offset</a:t>
            </a:r>
          </a:p>
          <a:p>
            <a:r>
              <a:rPr lang="en-US" dirty="0"/>
              <a:t>          description: The offset of page to return.</a:t>
            </a:r>
          </a:p>
          <a:p>
            <a:r>
              <a:rPr lang="en-US" dirty="0"/>
              <a:t>          required: false</a:t>
            </a:r>
          </a:p>
          <a:p>
            <a:r>
              <a:rPr lang="en-US" dirty="0"/>
              <a:t>          example: 0</a:t>
            </a:r>
          </a:p>
          <a:p>
            <a:r>
              <a:rPr lang="en-US" dirty="0"/>
              <a:t>          schema:</a:t>
            </a:r>
          </a:p>
          <a:p>
            <a:r>
              <a:rPr lang="en-US" dirty="0"/>
              <a:t>            type: integer</a:t>
            </a:r>
          </a:p>
          <a:p>
            <a:r>
              <a:rPr lang="en-US" dirty="0"/>
              <a:t>            minimum: 0</a:t>
            </a:r>
          </a:p>
          <a:p>
            <a:r>
              <a:rPr lang="en-US" dirty="0"/>
              <a:t>            default: 0</a:t>
            </a:r>
          </a:p>
          <a:p>
            <a:r>
              <a:rPr lang="en-US" dirty="0"/>
              <a:t>        - in: query</a:t>
            </a:r>
          </a:p>
          <a:p>
            <a:r>
              <a:rPr lang="en-US" dirty="0"/>
              <a:t>          name: </a:t>
            </a:r>
            <a:r>
              <a:rPr lang="en-US" dirty="0" err="1"/>
              <a:t>total_fields</a:t>
            </a:r>
            <a:endParaRPr lang="en-US" dirty="0"/>
          </a:p>
          <a:p>
            <a:r>
              <a:rPr lang="en-US" dirty="0"/>
              <a:t>          description: Fields to sum up (in a totals response object). Only numeric columns are valid.</a:t>
            </a:r>
          </a:p>
          <a:p>
            <a:r>
              <a:rPr lang="en-US" dirty="0"/>
              <a:t>          required: false</a:t>
            </a:r>
          </a:p>
          <a:p>
            <a:r>
              <a:rPr lang="en-US" dirty="0"/>
              <a:t>          example: QBFDEP,QBFASSET,COST</a:t>
            </a:r>
          </a:p>
          <a:p>
            <a:r>
              <a:rPr lang="en-US" dirty="0"/>
              <a:t>          schema:</a:t>
            </a:r>
          </a:p>
          <a:p>
            <a:r>
              <a:rPr lang="en-US" dirty="0"/>
              <a:t>            type: string</a:t>
            </a:r>
          </a:p>
          <a:p>
            <a:r>
              <a:rPr lang="en-US" dirty="0"/>
              <a:t>        - in: query</a:t>
            </a:r>
          </a:p>
          <a:p>
            <a:r>
              <a:rPr lang="en-US" dirty="0"/>
              <a:t>          name: </a:t>
            </a:r>
            <a:r>
              <a:rPr lang="en-US" dirty="0" err="1"/>
              <a:t>subtotal_by</a:t>
            </a:r>
            <a:endParaRPr lang="en-US" dirty="0"/>
          </a:p>
          <a:p>
            <a:r>
              <a:rPr lang="en-US" dirty="0"/>
              <a:t>          description: The field by which data will be subtotaled (in totals response object). Only categorical values should be used.</a:t>
            </a:r>
          </a:p>
          <a:p>
            <a:r>
              <a:rPr lang="en-US" dirty="0"/>
              <a:t>          required: false</a:t>
            </a:r>
          </a:p>
          <a:p>
            <a:r>
              <a:rPr lang="en-US" dirty="0"/>
              <a:t>          example: RESTYPE</a:t>
            </a:r>
          </a:p>
          <a:p>
            <a:r>
              <a:rPr lang="en-US" dirty="0"/>
              <a:t>          schema:</a:t>
            </a:r>
          </a:p>
          <a:p>
            <a:r>
              <a:rPr lang="en-US" dirty="0"/>
              <a:t>            type: string</a:t>
            </a:r>
          </a:p>
          <a:p>
            <a:r>
              <a:rPr lang="en-US" dirty="0"/>
              <a:t>        - in: query</a:t>
            </a:r>
          </a:p>
          <a:p>
            <a:r>
              <a:rPr lang="en-US" dirty="0"/>
              <a:t>          name: </a:t>
            </a:r>
            <a:r>
              <a:rPr lang="en-US" dirty="0" err="1"/>
              <a:t>agg_by</a:t>
            </a:r>
            <a:endParaRPr lang="en-US" dirty="0"/>
          </a:p>
          <a:p>
            <a:r>
              <a:rPr lang="en-US" dirty="0"/>
              <a:t>          description: The field(s) by which data will be aggregated. Valid values are 'FAILYR' or 'FAILYR,PSTALP'.</a:t>
            </a:r>
          </a:p>
          <a:p>
            <a:r>
              <a:rPr lang="en-US" dirty="0"/>
              <a:t>          required: false</a:t>
            </a:r>
          </a:p>
          <a:p>
            <a:r>
              <a:rPr lang="en-US" dirty="0"/>
              <a:t>          example: FAILYR</a:t>
            </a:r>
          </a:p>
          <a:p>
            <a:r>
              <a:rPr lang="en-US" dirty="0"/>
              <a:t>          schema:</a:t>
            </a:r>
          </a:p>
          <a:p>
            <a:r>
              <a:rPr lang="en-US" dirty="0"/>
              <a:t>            type: string</a:t>
            </a:r>
          </a:p>
          <a:p>
            <a:r>
              <a:rPr lang="en-US" dirty="0"/>
              <a:t>        - in: query</a:t>
            </a:r>
          </a:p>
          <a:p>
            <a:r>
              <a:rPr lang="en-US" dirty="0"/>
              <a:t>          name: </a:t>
            </a:r>
            <a:r>
              <a:rPr lang="en-US" dirty="0" err="1"/>
              <a:t>agg_term_fields</a:t>
            </a:r>
            <a:endParaRPr lang="en-US" dirty="0"/>
          </a:p>
          <a:p>
            <a:r>
              <a:rPr lang="en-US" dirty="0"/>
              <a:t>          description: The field(s) for which aggregations will be counted for each unique term.</a:t>
            </a:r>
          </a:p>
          <a:p>
            <a:r>
              <a:rPr lang="en-US" dirty="0"/>
              <a:t>          required: false</a:t>
            </a:r>
          </a:p>
          <a:p>
            <a:r>
              <a:rPr lang="en-US" dirty="0"/>
              <a:t>          example: RESTYPE</a:t>
            </a:r>
          </a:p>
          <a:p>
            <a:r>
              <a:rPr lang="en-US" dirty="0"/>
              <a:t>          schema:</a:t>
            </a:r>
          </a:p>
          <a:p>
            <a:r>
              <a:rPr lang="en-US" dirty="0"/>
              <a:t>            type: string</a:t>
            </a:r>
          </a:p>
          <a:p>
            <a:r>
              <a:rPr lang="en-US" dirty="0"/>
              <a:t>        - in: query</a:t>
            </a:r>
          </a:p>
          <a:p>
            <a:r>
              <a:rPr lang="en-US" dirty="0"/>
              <a:t>          name: </a:t>
            </a:r>
            <a:r>
              <a:rPr lang="en-US" dirty="0" err="1"/>
              <a:t>agg_sum_fields</a:t>
            </a:r>
            <a:endParaRPr lang="en-US" dirty="0"/>
          </a:p>
          <a:p>
            <a:r>
              <a:rPr lang="en-US" dirty="0"/>
              <a:t>          description: The field(s) for which aggregations will be summed or aggregated.</a:t>
            </a:r>
          </a:p>
          <a:p>
            <a:r>
              <a:rPr lang="en-US" dirty="0"/>
              <a:t>          required: false</a:t>
            </a:r>
          </a:p>
          <a:p>
            <a:r>
              <a:rPr lang="en-US" dirty="0"/>
              <a:t>          example: QBFASSET,QBFDEP,COST</a:t>
            </a:r>
          </a:p>
          <a:p>
            <a:r>
              <a:rPr lang="en-US" dirty="0"/>
              <a:t>          schema:</a:t>
            </a:r>
          </a:p>
          <a:p>
            <a:r>
              <a:rPr lang="en-US" dirty="0"/>
              <a:t>            type: string</a:t>
            </a:r>
          </a:p>
          <a:p>
            <a:r>
              <a:rPr lang="en-US" dirty="0"/>
              <a:t>        - in: query</a:t>
            </a:r>
          </a:p>
          <a:p>
            <a:r>
              <a:rPr lang="en-US" dirty="0"/>
              <a:t>          name: </a:t>
            </a:r>
            <a:r>
              <a:rPr lang="en-US" dirty="0" err="1"/>
              <a:t>agg_limit</a:t>
            </a:r>
            <a:endParaRPr lang="en-US" dirty="0"/>
          </a:p>
          <a:p>
            <a:r>
              <a:rPr lang="en-US" dirty="0"/>
              <a:t>          description: The limit on how many aggregated results will be displayed</a:t>
            </a:r>
          </a:p>
          <a:p>
            <a:r>
              <a:rPr lang="en-US" dirty="0"/>
              <a:t>          required: false</a:t>
            </a:r>
          </a:p>
          <a:p>
            <a:r>
              <a:rPr lang="en-US" dirty="0"/>
              <a:t>          example: 10</a:t>
            </a:r>
          </a:p>
          <a:p>
            <a:r>
              <a:rPr lang="en-US" dirty="0"/>
              <a:t>          schema:</a:t>
            </a:r>
          </a:p>
          <a:p>
            <a:r>
              <a:rPr lang="en-US" dirty="0"/>
              <a:t>            type: integer</a:t>
            </a:r>
          </a:p>
          <a:p>
            <a:r>
              <a:rPr lang="en-US" dirty="0"/>
              <a:t>            minimum: 0</a:t>
            </a:r>
          </a:p>
          <a:p>
            <a:r>
              <a:rPr lang="en-US" dirty="0"/>
              <a:t>            maximum: 10000</a:t>
            </a:r>
          </a:p>
          <a:p>
            <a:r>
              <a:rPr lang="en-US" dirty="0"/>
              <a:t>            default: 10</a:t>
            </a:r>
          </a:p>
          <a:p>
            <a:r>
              <a:rPr lang="en-US" dirty="0"/>
              <a:t> </a:t>
            </a:r>
          </a:p>
        </p:txBody>
      </p:sp>
      <p:sp>
        <p:nvSpPr>
          <p:cNvPr id="4" name="Slide Number Placeholder 3"/>
          <p:cNvSpPr>
            <a:spLocks noGrp="1"/>
          </p:cNvSpPr>
          <p:nvPr>
            <p:ph type="sldNum" sz="quarter" idx="5"/>
          </p:nvPr>
        </p:nvSpPr>
        <p:spPr/>
        <p:txBody>
          <a:bodyPr/>
          <a:lstStyle/>
          <a:p>
            <a:fld id="{87B3A593-3E8F-4379-9F73-F236B8A380CB}" type="slidenum">
              <a:rPr lang="en-US" smtClean="0"/>
              <a:t>39</a:t>
            </a:fld>
            <a:endParaRPr lang="en-US"/>
          </a:p>
        </p:txBody>
      </p:sp>
    </p:spTree>
    <p:extLst>
      <p:ext uri="{BB962C8B-B14F-4D97-AF65-F5344CB8AC3E}">
        <p14:creationId xmlns:p14="http://schemas.microsoft.com/office/powerpoint/2010/main" val="2930128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40</a:t>
            </a:fld>
            <a:endParaRPr lang="en-US"/>
          </a:p>
        </p:txBody>
      </p:sp>
    </p:spTree>
    <p:extLst>
      <p:ext uri="{BB962C8B-B14F-4D97-AF65-F5344CB8AC3E}">
        <p14:creationId xmlns:p14="http://schemas.microsoft.com/office/powerpoint/2010/main" val="830669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https://chat.openai.com/gpts</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747686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https://www.themoviedb.org/</a:t>
            </a:r>
          </a:p>
          <a:p>
            <a:r>
              <a:rPr lang="en-US" dirty="0"/>
              <a:t>https://medium.com/@avinash2060/mastering-gpt-with-custom-actions-and-api-integration-a-comprehensive-guide-544d65956d99</a:t>
            </a:r>
          </a:p>
        </p:txBody>
      </p:sp>
      <p:sp>
        <p:nvSpPr>
          <p:cNvPr id="4" name="Slide Number Placeholder 3"/>
          <p:cNvSpPr>
            <a:spLocks noGrp="1"/>
          </p:cNvSpPr>
          <p:nvPr>
            <p:ph type="sldNum" sz="quarter" idx="5"/>
          </p:nvPr>
        </p:nvSpPr>
        <p:spPr/>
        <p:txBody>
          <a:bodyPr/>
          <a:lstStyle/>
          <a:p>
            <a:fld id="{87B3A593-3E8F-4379-9F73-F236B8A380CB}" type="slidenum">
              <a:rPr lang="en-US" smtClean="0"/>
              <a:t>8</a:t>
            </a:fld>
            <a:endParaRPr lang="en-US"/>
          </a:p>
        </p:txBody>
      </p:sp>
    </p:spTree>
    <p:extLst>
      <p:ext uri="{BB962C8B-B14F-4D97-AF65-F5344CB8AC3E}">
        <p14:creationId xmlns:p14="http://schemas.microsoft.com/office/powerpoint/2010/main" val="416496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https://www.themoviedb.org/settings/api</a:t>
            </a:r>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69820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https://developer.themoviedb.org/reference/trending-all</a:t>
            </a:r>
          </a:p>
        </p:txBody>
      </p:sp>
      <p:sp>
        <p:nvSpPr>
          <p:cNvPr id="4" name="Slide Number Placeholder 3"/>
          <p:cNvSpPr>
            <a:spLocks noGrp="1"/>
          </p:cNvSpPr>
          <p:nvPr>
            <p:ph type="sldNum" sz="quarter" idx="5"/>
          </p:nvPr>
        </p:nvSpPr>
        <p:spPr/>
        <p:txBody>
          <a:bodyPr/>
          <a:lstStyle/>
          <a:p>
            <a:fld id="{87B3A593-3E8F-4379-9F73-F236B8A380CB}" type="slidenum">
              <a:rPr lang="en-US" smtClean="0"/>
              <a:t>10</a:t>
            </a:fld>
            <a:endParaRPr lang="en-US"/>
          </a:p>
        </p:txBody>
      </p:sp>
    </p:spTree>
    <p:extLst>
      <p:ext uri="{BB962C8B-B14F-4D97-AF65-F5344CB8AC3E}">
        <p14:creationId xmlns:p14="http://schemas.microsoft.com/office/powerpoint/2010/main" val="4189483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https://developer.themoviedb.org/reference/trending-all</a:t>
            </a:r>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245664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https://identity.getpostman.com/login</a:t>
            </a:r>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526377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GPT that uses an API to get daily and weekly trending information about tv and movies.</a:t>
            </a:r>
          </a:p>
        </p:txBody>
      </p:sp>
      <p:sp>
        <p:nvSpPr>
          <p:cNvPr id="4" name="Slide Number Placeholder 3"/>
          <p:cNvSpPr>
            <a:spLocks noGrp="1"/>
          </p:cNvSpPr>
          <p:nvPr>
            <p:ph type="sldNum" sz="quarter" idx="5"/>
          </p:nvPr>
        </p:nvSpPr>
        <p:spPr/>
        <p:txBody>
          <a:bodyPr/>
          <a:lstStyle/>
          <a:p>
            <a:fld id="{87B3A593-3E8F-4379-9F73-F236B8A380CB}" type="slidenum">
              <a:rPr lang="en-US" smtClean="0"/>
              <a:t>14</a:t>
            </a:fld>
            <a:endParaRPr lang="en-US"/>
          </a:p>
        </p:txBody>
      </p:sp>
    </p:spTree>
    <p:extLst>
      <p:ext uri="{BB962C8B-B14F-4D97-AF65-F5344CB8AC3E}">
        <p14:creationId xmlns:p14="http://schemas.microsoft.com/office/powerpoint/2010/main" val="695354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A731636-3694-053D-EB41-ECCAA2E901B0}"/>
              </a:ext>
            </a:extLst>
          </p:cNvPr>
          <p:cNvPicPr>
            <a:picLocks noChangeAspect="1"/>
          </p:cNvPicPr>
          <p:nvPr/>
        </p:nvPicPr>
        <p:blipFill>
          <a:blip r:embed="rId3"/>
          <a:stretch>
            <a:fillRect/>
          </a:stretch>
        </p:blipFill>
        <p:spPr>
          <a:xfrm>
            <a:off x="4807093"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876424" y="924134"/>
            <a:ext cx="8791575" cy="3753158"/>
          </a:xfrm>
        </p:spPr>
        <p:txBody>
          <a:bodyPr>
            <a:normAutofit/>
          </a:bodyPr>
          <a:lstStyle/>
          <a:p>
            <a:r>
              <a:rPr lang="en-US" dirty="0"/>
              <a:t>Easy</a:t>
            </a:r>
            <a:br>
              <a:rPr lang="en-US" dirty="0"/>
            </a:br>
            <a:r>
              <a:rPr lang="en-US" dirty="0"/>
              <a:t>GPT</a:t>
            </a:r>
            <a:br>
              <a:rPr lang="en-US" dirty="0"/>
            </a:br>
            <a:r>
              <a:rPr lang="en-US" dirty="0"/>
              <a:t>Actions</a:t>
            </a:r>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163082" y="5355989"/>
            <a:ext cx="1502011" cy="1502011"/>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305D-4AD4-CA9B-BFBB-3C7349AFF044}"/>
              </a:ext>
            </a:extLst>
          </p:cNvPr>
          <p:cNvSpPr>
            <a:spLocks noGrp="1"/>
          </p:cNvSpPr>
          <p:nvPr>
            <p:ph type="title"/>
          </p:nvPr>
        </p:nvSpPr>
        <p:spPr>
          <a:xfrm>
            <a:off x="1143001" y="2272220"/>
            <a:ext cx="9905998" cy="1478570"/>
          </a:xfrm>
        </p:spPr>
        <p:txBody>
          <a:bodyPr>
            <a:normAutofit/>
          </a:bodyPr>
          <a:lstStyle/>
          <a:p>
            <a:r>
              <a:rPr lang="en-US" dirty="0"/>
              <a:t>Pick Your</a:t>
            </a:r>
            <a:br>
              <a:rPr lang="en-US" dirty="0"/>
            </a:br>
            <a:r>
              <a:rPr lang="en-US" dirty="0"/>
              <a:t>endpoint </a:t>
            </a:r>
          </a:p>
        </p:txBody>
      </p:sp>
      <p:pic>
        <p:nvPicPr>
          <p:cNvPr id="12" name="Picture 11">
            <a:extLst>
              <a:ext uri="{FF2B5EF4-FFF2-40B4-BE49-F238E27FC236}">
                <a16:creationId xmlns:a16="http://schemas.microsoft.com/office/drawing/2014/main" id="{E2A16AEF-2832-05F6-5AE1-96D7606CB544}"/>
              </a:ext>
            </a:extLst>
          </p:cNvPr>
          <p:cNvPicPr>
            <a:picLocks noChangeAspect="1"/>
          </p:cNvPicPr>
          <p:nvPr/>
        </p:nvPicPr>
        <p:blipFill>
          <a:blip r:embed="rId3"/>
          <a:stretch>
            <a:fillRect/>
          </a:stretch>
        </p:blipFill>
        <p:spPr>
          <a:xfrm>
            <a:off x="3627971" y="0"/>
            <a:ext cx="7290148" cy="6858000"/>
          </a:xfrm>
          <a:prstGeom prst="rect">
            <a:avLst/>
          </a:prstGeom>
        </p:spPr>
      </p:pic>
    </p:spTree>
    <p:extLst>
      <p:ext uri="{BB962C8B-B14F-4D97-AF65-F5344CB8AC3E}">
        <p14:creationId xmlns:p14="http://schemas.microsoft.com/office/powerpoint/2010/main" val="3582888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305D-4AD4-CA9B-BFBB-3C7349AFF044}"/>
              </a:ext>
            </a:extLst>
          </p:cNvPr>
          <p:cNvSpPr>
            <a:spLocks noGrp="1"/>
          </p:cNvSpPr>
          <p:nvPr>
            <p:ph type="title"/>
          </p:nvPr>
        </p:nvSpPr>
        <p:spPr>
          <a:xfrm>
            <a:off x="1143001" y="2272220"/>
            <a:ext cx="9905998" cy="1478570"/>
          </a:xfrm>
        </p:spPr>
        <p:txBody>
          <a:bodyPr>
            <a:normAutofit fontScale="90000"/>
          </a:bodyPr>
          <a:lstStyle/>
          <a:p>
            <a:r>
              <a:rPr lang="en-US" dirty="0"/>
              <a:t>Explore</a:t>
            </a:r>
            <a:br>
              <a:rPr lang="en-US" dirty="0"/>
            </a:br>
            <a:r>
              <a:rPr lang="en-US" dirty="0"/>
              <a:t>Your</a:t>
            </a:r>
            <a:br>
              <a:rPr lang="en-US" dirty="0"/>
            </a:br>
            <a:r>
              <a:rPr lang="en-US" dirty="0"/>
              <a:t>endpoint </a:t>
            </a:r>
          </a:p>
        </p:txBody>
      </p:sp>
      <p:pic>
        <p:nvPicPr>
          <p:cNvPr id="4" name="Picture 3">
            <a:extLst>
              <a:ext uri="{FF2B5EF4-FFF2-40B4-BE49-F238E27FC236}">
                <a16:creationId xmlns:a16="http://schemas.microsoft.com/office/drawing/2014/main" id="{2A724A4A-3EA2-01A3-26B2-16C6A0C978F3}"/>
              </a:ext>
            </a:extLst>
          </p:cNvPr>
          <p:cNvPicPr>
            <a:picLocks noChangeAspect="1"/>
          </p:cNvPicPr>
          <p:nvPr/>
        </p:nvPicPr>
        <p:blipFill>
          <a:blip r:embed="rId3"/>
          <a:stretch>
            <a:fillRect/>
          </a:stretch>
        </p:blipFill>
        <p:spPr>
          <a:xfrm>
            <a:off x="3642787" y="667095"/>
            <a:ext cx="6190476" cy="5523809"/>
          </a:xfrm>
          <a:prstGeom prst="rect">
            <a:avLst/>
          </a:prstGeom>
        </p:spPr>
      </p:pic>
    </p:spTree>
    <p:extLst>
      <p:ext uri="{BB962C8B-B14F-4D97-AF65-F5344CB8AC3E}">
        <p14:creationId xmlns:p14="http://schemas.microsoft.com/office/powerpoint/2010/main" val="1415401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21A3-8D82-E0B4-210D-B38FBAE5053F}"/>
              </a:ext>
            </a:extLst>
          </p:cNvPr>
          <p:cNvSpPr>
            <a:spLocks noGrp="1"/>
          </p:cNvSpPr>
          <p:nvPr>
            <p:ph type="title"/>
          </p:nvPr>
        </p:nvSpPr>
        <p:spPr/>
        <p:txBody>
          <a:bodyPr/>
          <a:lstStyle/>
          <a:p>
            <a:r>
              <a:rPr lang="en-US" dirty="0"/>
              <a:t>Signing Up for Postman</a:t>
            </a:r>
          </a:p>
        </p:txBody>
      </p:sp>
      <p:pic>
        <p:nvPicPr>
          <p:cNvPr id="4" name="Picture 3">
            <a:extLst>
              <a:ext uri="{FF2B5EF4-FFF2-40B4-BE49-F238E27FC236}">
                <a16:creationId xmlns:a16="http://schemas.microsoft.com/office/drawing/2014/main" id="{87A46D07-D02F-E9E5-4FBF-ADDB1B7094CD}"/>
              </a:ext>
            </a:extLst>
          </p:cNvPr>
          <p:cNvPicPr>
            <a:picLocks noChangeAspect="1"/>
          </p:cNvPicPr>
          <p:nvPr/>
        </p:nvPicPr>
        <p:blipFill>
          <a:blip r:embed="rId3"/>
          <a:stretch>
            <a:fillRect/>
          </a:stretch>
        </p:blipFill>
        <p:spPr>
          <a:xfrm>
            <a:off x="6852800" y="738451"/>
            <a:ext cx="4361905" cy="5828571"/>
          </a:xfrm>
          <a:prstGeom prst="rect">
            <a:avLst/>
          </a:prstGeom>
        </p:spPr>
      </p:pic>
    </p:spTree>
    <p:extLst>
      <p:ext uri="{BB962C8B-B14F-4D97-AF65-F5344CB8AC3E}">
        <p14:creationId xmlns:p14="http://schemas.microsoft.com/office/powerpoint/2010/main" val="4254587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1A028-8525-66F4-8509-B82F5BDCF2FA}"/>
              </a:ext>
            </a:extLst>
          </p:cNvPr>
          <p:cNvSpPr>
            <a:spLocks noGrp="1"/>
          </p:cNvSpPr>
          <p:nvPr>
            <p:ph type="title"/>
          </p:nvPr>
        </p:nvSpPr>
        <p:spPr>
          <a:xfrm>
            <a:off x="976043" y="1941479"/>
            <a:ext cx="9905998" cy="1920401"/>
          </a:xfrm>
        </p:spPr>
        <p:txBody>
          <a:bodyPr>
            <a:normAutofit fontScale="90000"/>
          </a:bodyPr>
          <a:lstStyle/>
          <a:p>
            <a:r>
              <a:rPr lang="en-US" dirty="0"/>
              <a:t>Testing </a:t>
            </a:r>
            <a:br>
              <a:rPr lang="en-US" dirty="0"/>
            </a:br>
            <a:r>
              <a:rPr lang="en-US" dirty="0"/>
              <a:t>Your </a:t>
            </a:r>
            <a:br>
              <a:rPr lang="en-US" dirty="0"/>
            </a:br>
            <a:r>
              <a:rPr lang="en-US" dirty="0"/>
              <a:t>Api call </a:t>
            </a:r>
            <a:br>
              <a:rPr lang="en-US" dirty="0"/>
            </a:br>
            <a:r>
              <a:rPr lang="en-US" dirty="0"/>
              <a:t>in postman</a:t>
            </a:r>
          </a:p>
        </p:txBody>
      </p:sp>
      <p:pic>
        <p:nvPicPr>
          <p:cNvPr id="6" name="Picture 5">
            <a:extLst>
              <a:ext uri="{FF2B5EF4-FFF2-40B4-BE49-F238E27FC236}">
                <a16:creationId xmlns:a16="http://schemas.microsoft.com/office/drawing/2014/main" id="{D867991E-5B8B-EB88-E1DA-0AD9B0A557D6}"/>
              </a:ext>
            </a:extLst>
          </p:cNvPr>
          <p:cNvPicPr>
            <a:picLocks noChangeAspect="1"/>
          </p:cNvPicPr>
          <p:nvPr/>
        </p:nvPicPr>
        <p:blipFill>
          <a:blip r:embed="rId2"/>
          <a:stretch>
            <a:fillRect/>
          </a:stretch>
        </p:blipFill>
        <p:spPr>
          <a:xfrm>
            <a:off x="3724539" y="0"/>
            <a:ext cx="8379912" cy="6858000"/>
          </a:xfrm>
          <a:prstGeom prst="rect">
            <a:avLst/>
          </a:prstGeom>
        </p:spPr>
      </p:pic>
    </p:spTree>
    <p:extLst>
      <p:ext uri="{BB962C8B-B14F-4D97-AF65-F5344CB8AC3E}">
        <p14:creationId xmlns:p14="http://schemas.microsoft.com/office/powerpoint/2010/main" val="72254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70EC-A132-F2ED-E3CE-FEFD3A23378C}"/>
              </a:ext>
            </a:extLst>
          </p:cNvPr>
          <p:cNvSpPr>
            <a:spLocks noGrp="1"/>
          </p:cNvSpPr>
          <p:nvPr>
            <p:ph type="title"/>
          </p:nvPr>
        </p:nvSpPr>
        <p:spPr/>
        <p:txBody>
          <a:bodyPr/>
          <a:lstStyle/>
          <a:p>
            <a:r>
              <a:rPr lang="en-US" dirty="0"/>
              <a:t>Starting our GPT</a:t>
            </a:r>
          </a:p>
        </p:txBody>
      </p:sp>
      <p:pic>
        <p:nvPicPr>
          <p:cNvPr id="6" name="Picture 5">
            <a:extLst>
              <a:ext uri="{FF2B5EF4-FFF2-40B4-BE49-F238E27FC236}">
                <a16:creationId xmlns:a16="http://schemas.microsoft.com/office/drawing/2014/main" id="{63BCD376-89F2-0153-C55F-3146A43ECF3F}"/>
              </a:ext>
            </a:extLst>
          </p:cNvPr>
          <p:cNvPicPr>
            <a:picLocks noChangeAspect="1"/>
          </p:cNvPicPr>
          <p:nvPr/>
        </p:nvPicPr>
        <p:blipFill>
          <a:blip r:embed="rId3"/>
          <a:stretch>
            <a:fillRect/>
          </a:stretch>
        </p:blipFill>
        <p:spPr>
          <a:xfrm>
            <a:off x="3751555" y="2062782"/>
            <a:ext cx="4685714" cy="4152381"/>
          </a:xfrm>
          <a:prstGeom prst="rect">
            <a:avLst/>
          </a:prstGeom>
        </p:spPr>
      </p:pic>
    </p:spTree>
    <p:extLst>
      <p:ext uri="{BB962C8B-B14F-4D97-AF65-F5344CB8AC3E}">
        <p14:creationId xmlns:p14="http://schemas.microsoft.com/office/powerpoint/2010/main" val="4151537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EA6D-F94F-E54E-49EF-BCA57DAC6AE6}"/>
              </a:ext>
            </a:extLst>
          </p:cNvPr>
          <p:cNvSpPr>
            <a:spLocks noGrp="1"/>
          </p:cNvSpPr>
          <p:nvPr>
            <p:ph type="title"/>
          </p:nvPr>
        </p:nvSpPr>
        <p:spPr>
          <a:xfrm>
            <a:off x="1143001" y="2301402"/>
            <a:ext cx="9905998" cy="2387329"/>
          </a:xfrm>
        </p:spPr>
        <p:txBody>
          <a:bodyPr>
            <a:normAutofit/>
          </a:bodyPr>
          <a:lstStyle/>
          <a:p>
            <a:r>
              <a:rPr lang="en-US" dirty="0"/>
              <a:t>Preparing to</a:t>
            </a:r>
            <a:br>
              <a:rPr lang="en-US" dirty="0"/>
            </a:br>
            <a:r>
              <a:rPr lang="en-US" dirty="0"/>
              <a:t>configure </a:t>
            </a:r>
            <a:br>
              <a:rPr lang="en-US" dirty="0"/>
            </a:br>
            <a:r>
              <a:rPr lang="en-US" dirty="0"/>
              <a:t>Our</a:t>
            </a:r>
            <a:br>
              <a:rPr lang="en-US" dirty="0"/>
            </a:br>
            <a:r>
              <a:rPr lang="en-US" dirty="0"/>
              <a:t>action</a:t>
            </a:r>
          </a:p>
        </p:txBody>
      </p:sp>
      <p:pic>
        <p:nvPicPr>
          <p:cNvPr id="4" name="Picture 3">
            <a:extLst>
              <a:ext uri="{FF2B5EF4-FFF2-40B4-BE49-F238E27FC236}">
                <a16:creationId xmlns:a16="http://schemas.microsoft.com/office/drawing/2014/main" id="{B307CD59-F570-48A8-2415-731F417CCFC7}"/>
              </a:ext>
            </a:extLst>
          </p:cNvPr>
          <p:cNvPicPr>
            <a:picLocks noChangeAspect="1"/>
          </p:cNvPicPr>
          <p:nvPr/>
        </p:nvPicPr>
        <p:blipFill>
          <a:blip r:embed="rId2"/>
          <a:stretch>
            <a:fillRect/>
          </a:stretch>
        </p:blipFill>
        <p:spPr>
          <a:xfrm>
            <a:off x="4212308" y="186143"/>
            <a:ext cx="5323809" cy="6485714"/>
          </a:xfrm>
          <a:prstGeom prst="rect">
            <a:avLst/>
          </a:prstGeom>
        </p:spPr>
      </p:pic>
    </p:spTree>
    <p:extLst>
      <p:ext uri="{BB962C8B-B14F-4D97-AF65-F5344CB8AC3E}">
        <p14:creationId xmlns:p14="http://schemas.microsoft.com/office/powerpoint/2010/main" val="105115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AC2A5-5CD3-84C1-C8A5-2DFFB4A9985F}"/>
              </a:ext>
            </a:extLst>
          </p:cNvPr>
          <p:cNvSpPr>
            <a:spLocks noGrp="1"/>
          </p:cNvSpPr>
          <p:nvPr>
            <p:ph type="title"/>
          </p:nvPr>
        </p:nvSpPr>
        <p:spPr/>
        <p:txBody>
          <a:bodyPr/>
          <a:lstStyle/>
          <a:p>
            <a:r>
              <a:rPr lang="en-US" dirty="0"/>
              <a:t>Actions Deeper look</a:t>
            </a:r>
          </a:p>
        </p:txBody>
      </p:sp>
      <p:grpSp>
        <p:nvGrpSpPr>
          <p:cNvPr id="17" name="Group 16">
            <a:extLst>
              <a:ext uri="{FF2B5EF4-FFF2-40B4-BE49-F238E27FC236}">
                <a16:creationId xmlns:a16="http://schemas.microsoft.com/office/drawing/2014/main" id="{9F46DD30-3D09-D6A5-E8A1-A67E98EF4E78}"/>
              </a:ext>
            </a:extLst>
          </p:cNvPr>
          <p:cNvGrpSpPr/>
          <p:nvPr/>
        </p:nvGrpSpPr>
        <p:grpSpPr>
          <a:xfrm>
            <a:off x="1585218" y="2211017"/>
            <a:ext cx="9021564" cy="3681108"/>
            <a:chOff x="1313231" y="2363821"/>
            <a:chExt cx="7819423" cy="2836390"/>
          </a:xfrm>
        </p:grpSpPr>
        <p:sp>
          <p:nvSpPr>
            <p:cNvPr id="6" name="Rectangle: Rounded Corners 5">
              <a:extLst>
                <a:ext uri="{FF2B5EF4-FFF2-40B4-BE49-F238E27FC236}">
                  <a16:creationId xmlns:a16="http://schemas.microsoft.com/office/drawing/2014/main" id="{E2E82D07-846A-B6D0-B628-516456B8A09C}"/>
                </a:ext>
              </a:extLst>
            </p:cNvPr>
            <p:cNvSpPr/>
            <p:nvPr/>
          </p:nvSpPr>
          <p:spPr>
            <a:xfrm>
              <a:off x="1313231" y="2363821"/>
              <a:ext cx="2811293" cy="13035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GPT</a:t>
              </a:r>
            </a:p>
          </p:txBody>
        </p:sp>
        <p:sp>
          <p:nvSpPr>
            <p:cNvPr id="7" name="Rectangle: Rounded Corners 6">
              <a:extLst>
                <a:ext uri="{FF2B5EF4-FFF2-40B4-BE49-F238E27FC236}">
                  <a16:creationId xmlns:a16="http://schemas.microsoft.com/office/drawing/2014/main" id="{27E344E6-7576-4BB3-519A-D22C4681F981}"/>
                </a:ext>
              </a:extLst>
            </p:cNvPr>
            <p:cNvSpPr/>
            <p:nvPr/>
          </p:nvSpPr>
          <p:spPr>
            <a:xfrm>
              <a:off x="3054484" y="3015574"/>
              <a:ext cx="992222" cy="53502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Schema</a:t>
              </a:r>
            </a:p>
          </p:txBody>
        </p:sp>
        <p:sp>
          <p:nvSpPr>
            <p:cNvPr id="8" name="Rectangle: Rounded Corners 7">
              <a:extLst>
                <a:ext uri="{FF2B5EF4-FFF2-40B4-BE49-F238E27FC236}">
                  <a16:creationId xmlns:a16="http://schemas.microsoft.com/office/drawing/2014/main" id="{0C4E4CEA-3F02-A4EC-204A-8C0B146DE380}"/>
                </a:ext>
              </a:extLst>
            </p:cNvPr>
            <p:cNvSpPr/>
            <p:nvPr/>
          </p:nvSpPr>
          <p:spPr>
            <a:xfrm>
              <a:off x="7002296" y="2457011"/>
              <a:ext cx="2130358" cy="27432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api.themoviedb.org</a:t>
              </a:r>
            </a:p>
          </p:txBody>
        </p:sp>
        <p:sp>
          <p:nvSpPr>
            <p:cNvPr id="10" name="Rectangle: Rounded Corners 9">
              <a:extLst>
                <a:ext uri="{FF2B5EF4-FFF2-40B4-BE49-F238E27FC236}">
                  <a16:creationId xmlns:a16="http://schemas.microsoft.com/office/drawing/2014/main" id="{294A7D01-19C7-8022-B688-FF6F7738C0CF}"/>
                </a:ext>
              </a:extLst>
            </p:cNvPr>
            <p:cNvSpPr/>
            <p:nvPr/>
          </p:nvSpPr>
          <p:spPr>
            <a:xfrm>
              <a:off x="7075253" y="3015574"/>
              <a:ext cx="992222" cy="53502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API</a:t>
              </a:r>
            </a:p>
          </p:txBody>
        </p:sp>
        <p:cxnSp>
          <p:nvCxnSpPr>
            <p:cNvPr id="12" name="Straight Arrow Connector 11">
              <a:extLst>
                <a:ext uri="{FF2B5EF4-FFF2-40B4-BE49-F238E27FC236}">
                  <a16:creationId xmlns:a16="http://schemas.microsoft.com/office/drawing/2014/main" id="{5CEFB503-518D-3E10-92A2-9555C6E40DEA}"/>
                </a:ext>
              </a:extLst>
            </p:cNvPr>
            <p:cNvCxnSpPr>
              <a:cxnSpLocks/>
            </p:cNvCxnSpPr>
            <p:nvPr/>
          </p:nvCxnSpPr>
          <p:spPr>
            <a:xfrm>
              <a:off x="4221804" y="3161489"/>
              <a:ext cx="2675107" cy="0"/>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BA034BE4-0822-7C16-079E-93171899FCE1}"/>
                </a:ext>
              </a:extLst>
            </p:cNvPr>
            <p:cNvCxnSpPr>
              <a:cxnSpLocks/>
            </p:cNvCxnSpPr>
            <p:nvPr/>
          </p:nvCxnSpPr>
          <p:spPr>
            <a:xfrm>
              <a:off x="4221804" y="3406302"/>
              <a:ext cx="2675107" cy="0"/>
            </a:xfrm>
            <a:prstGeom prst="straightConnector1">
              <a:avLst/>
            </a:prstGeom>
            <a:ln w="76200">
              <a:headEnd type="triangl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60E663BA-56C0-7DBD-086B-99C432CE98DB}"/>
                </a:ext>
              </a:extLst>
            </p:cNvPr>
            <p:cNvSpPr txBox="1"/>
            <p:nvPr/>
          </p:nvSpPr>
          <p:spPr>
            <a:xfrm>
              <a:off x="4728926" y="2587115"/>
              <a:ext cx="1941396" cy="498015"/>
            </a:xfrm>
            <a:prstGeom prst="rect">
              <a:avLst/>
            </a:prstGeom>
            <a:noFill/>
          </p:spPr>
          <p:txBody>
            <a:bodyPr wrap="square" rtlCol="0">
              <a:spAutoFit/>
            </a:bodyPr>
            <a:lstStyle/>
            <a:p>
              <a:r>
                <a:rPr lang="en-US" dirty="0"/>
                <a:t>Can I get the trending </a:t>
              </a:r>
            </a:p>
            <a:p>
              <a:r>
                <a:rPr lang="en-US" dirty="0"/>
                <a:t>movies for today</a:t>
              </a:r>
              <a:r>
                <a:rPr lang="en-US" sz="1400" dirty="0"/>
                <a:t>?</a:t>
              </a:r>
            </a:p>
          </p:txBody>
        </p:sp>
        <p:sp>
          <p:nvSpPr>
            <p:cNvPr id="16" name="TextBox 15">
              <a:extLst>
                <a:ext uri="{FF2B5EF4-FFF2-40B4-BE49-F238E27FC236}">
                  <a16:creationId xmlns:a16="http://schemas.microsoft.com/office/drawing/2014/main" id="{694BE2EE-57BF-9386-A0A5-5896195FB360}"/>
                </a:ext>
              </a:extLst>
            </p:cNvPr>
            <p:cNvSpPr txBox="1"/>
            <p:nvPr/>
          </p:nvSpPr>
          <p:spPr>
            <a:xfrm>
              <a:off x="4777682" y="3482662"/>
              <a:ext cx="1892641" cy="498015"/>
            </a:xfrm>
            <a:prstGeom prst="rect">
              <a:avLst/>
            </a:prstGeom>
            <a:noFill/>
          </p:spPr>
          <p:txBody>
            <a:bodyPr wrap="none" rtlCol="0">
              <a:spAutoFit/>
            </a:bodyPr>
            <a:lstStyle/>
            <a:p>
              <a:r>
                <a:rPr lang="en-US" dirty="0"/>
                <a:t>Here are the trending</a:t>
              </a:r>
            </a:p>
            <a:p>
              <a:r>
                <a:rPr lang="en-US" dirty="0"/>
                <a:t>movies for today!</a:t>
              </a:r>
            </a:p>
          </p:txBody>
        </p:sp>
      </p:grpSp>
      <p:pic>
        <p:nvPicPr>
          <p:cNvPr id="3" name="Picture 2">
            <a:extLst>
              <a:ext uri="{FF2B5EF4-FFF2-40B4-BE49-F238E27FC236}">
                <a16:creationId xmlns:a16="http://schemas.microsoft.com/office/drawing/2014/main" id="{A813D31A-1DDB-F2C7-3439-F904E19F0389}"/>
              </a:ext>
            </a:extLst>
          </p:cNvPr>
          <p:cNvPicPr>
            <a:picLocks noChangeAspect="1"/>
          </p:cNvPicPr>
          <p:nvPr/>
        </p:nvPicPr>
        <p:blipFill>
          <a:blip r:embed="rId2"/>
          <a:stretch>
            <a:fillRect/>
          </a:stretch>
        </p:blipFill>
        <p:spPr>
          <a:xfrm>
            <a:off x="1616210" y="3940110"/>
            <a:ext cx="3119770" cy="2824778"/>
          </a:xfrm>
          <a:prstGeom prst="rect">
            <a:avLst/>
          </a:prstGeom>
        </p:spPr>
      </p:pic>
    </p:spTree>
    <p:extLst>
      <p:ext uri="{BB962C8B-B14F-4D97-AF65-F5344CB8AC3E}">
        <p14:creationId xmlns:p14="http://schemas.microsoft.com/office/powerpoint/2010/main" val="1659343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DC70-2119-58A7-F128-3BA098A043AA}"/>
              </a:ext>
            </a:extLst>
          </p:cNvPr>
          <p:cNvSpPr>
            <a:spLocks noGrp="1"/>
          </p:cNvSpPr>
          <p:nvPr>
            <p:ph type="title"/>
          </p:nvPr>
        </p:nvSpPr>
        <p:spPr/>
        <p:txBody>
          <a:bodyPr/>
          <a:lstStyle/>
          <a:p>
            <a:r>
              <a:rPr lang="en-US" dirty="0"/>
              <a:t>Understanding </a:t>
            </a:r>
            <a:br>
              <a:rPr lang="en-US" dirty="0"/>
            </a:br>
            <a:r>
              <a:rPr lang="en-US" dirty="0"/>
              <a:t>the schema</a:t>
            </a:r>
          </a:p>
        </p:txBody>
      </p:sp>
      <p:pic>
        <p:nvPicPr>
          <p:cNvPr id="3" name="Picture 2">
            <a:extLst>
              <a:ext uri="{FF2B5EF4-FFF2-40B4-BE49-F238E27FC236}">
                <a16:creationId xmlns:a16="http://schemas.microsoft.com/office/drawing/2014/main" id="{2FE4519B-AD92-3D53-C61D-F3416F0C28B9}"/>
              </a:ext>
            </a:extLst>
          </p:cNvPr>
          <p:cNvPicPr>
            <a:picLocks noChangeAspect="1"/>
          </p:cNvPicPr>
          <p:nvPr/>
        </p:nvPicPr>
        <p:blipFill>
          <a:blip r:embed="rId3"/>
          <a:stretch>
            <a:fillRect/>
          </a:stretch>
        </p:blipFill>
        <p:spPr>
          <a:xfrm>
            <a:off x="4651238" y="185029"/>
            <a:ext cx="7165479" cy="6487942"/>
          </a:xfrm>
          <a:prstGeom prst="rect">
            <a:avLst/>
          </a:prstGeom>
        </p:spPr>
      </p:pic>
    </p:spTree>
    <p:extLst>
      <p:ext uri="{BB962C8B-B14F-4D97-AF65-F5344CB8AC3E}">
        <p14:creationId xmlns:p14="http://schemas.microsoft.com/office/powerpoint/2010/main" val="3055838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DC70-2119-58A7-F128-3BA098A043AA}"/>
              </a:ext>
            </a:extLst>
          </p:cNvPr>
          <p:cNvSpPr>
            <a:spLocks noGrp="1"/>
          </p:cNvSpPr>
          <p:nvPr>
            <p:ph type="title"/>
          </p:nvPr>
        </p:nvSpPr>
        <p:spPr>
          <a:xfrm>
            <a:off x="1141413" y="618518"/>
            <a:ext cx="9905998" cy="1123196"/>
          </a:xfrm>
        </p:spPr>
        <p:txBody>
          <a:bodyPr/>
          <a:lstStyle/>
          <a:p>
            <a:r>
              <a:rPr lang="en-US" dirty="0"/>
              <a:t>Formatting the schema</a:t>
            </a:r>
          </a:p>
        </p:txBody>
      </p:sp>
      <p:pic>
        <p:nvPicPr>
          <p:cNvPr id="9" name="Picture 8">
            <a:extLst>
              <a:ext uri="{FF2B5EF4-FFF2-40B4-BE49-F238E27FC236}">
                <a16:creationId xmlns:a16="http://schemas.microsoft.com/office/drawing/2014/main" id="{FE1063F7-DCD2-A70F-E6A3-9AC9EDCF7854}"/>
              </a:ext>
            </a:extLst>
          </p:cNvPr>
          <p:cNvPicPr>
            <a:picLocks noChangeAspect="1"/>
          </p:cNvPicPr>
          <p:nvPr/>
        </p:nvPicPr>
        <p:blipFill>
          <a:blip r:embed="rId3"/>
          <a:stretch>
            <a:fillRect/>
          </a:stretch>
        </p:blipFill>
        <p:spPr>
          <a:xfrm>
            <a:off x="98605" y="1741714"/>
            <a:ext cx="1182544" cy="917076"/>
          </a:xfrm>
          <a:prstGeom prst="rect">
            <a:avLst/>
          </a:prstGeom>
        </p:spPr>
      </p:pic>
      <p:pic>
        <p:nvPicPr>
          <p:cNvPr id="13" name="Picture 12">
            <a:extLst>
              <a:ext uri="{FF2B5EF4-FFF2-40B4-BE49-F238E27FC236}">
                <a16:creationId xmlns:a16="http://schemas.microsoft.com/office/drawing/2014/main" id="{8B175AF3-342E-1A2F-0840-23B505A91B46}"/>
              </a:ext>
            </a:extLst>
          </p:cNvPr>
          <p:cNvPicPr>
            <a:picLocks noChangeAspect="1"/>
          </p:cNvPicPr>
          <p:nvPr/>
        </p:nvPicPr>
        <p:blipFill>
          <a:blip r:embed="rId4"/>
          <a:stretch>
            <a:fillRect/>
          </a:stretch>
        </p:blipFill>
        <p:spPr>
          <a:xfrm>
            <a:off x="1373456" y="1741713"/>
            <a:ext cx="10653818" cy="4626429"/>
          </a:xfrm>
          <a:prstGeom prst="rect">
            <a:avLst/>
          </a:prstGeom>
        </p:spPr>
      </p:pic>
    </p:spTree>
    <p:extLst>
      <p:ext uri="{BB962C8B-B14F-4D97-AF65-F5344CB8AC3E}">
        <p14:creationId xmlns:p14="http://schemas.microsoft.com/office/powerpoint/2010/main" val="2417945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4C5B-9546-A068-E39C-6DD4C15E4AFF}"/>
              </a:ext>
            </a:extLst>
          </p:cNvPr>
          <p:cNvSpPr>
            <a:spLocks noGrp="1"/>
          </p:cNvSpPr>
          <p:nvPr>
            <p:ph type="title"/>
          </p:nvPr>
        </p:nvSpPr>
        <p:spPr>
          <a:xfrm>
            <a:off x="1141413" y="578898"/>
            <a:ext cx="9905998" cy="1003453"/>
          </a:xfrm>
        </p:spPr>
        <p:txBody>
          <a:bodyPr/>
          <a:lstStyle/>
          <a:p>
            <a:r>
              <a:rPr lang="en-US" dirty="0"/>
              <a:t>Open Api version</a:t>
            </a:r>
          </a:p>
        </p:txBody>
      </p:sp>
      <p:pic>
        <p:nvPicPr>
          <p:cNvPr id="11" name="Picture 10">
            <a:extLst>
              <a:ext uri="{FF2B5EF4-FFF2-40B4-BE49-F238E27FC236}">
                <a16:creationId xmlns:a16="http://schemas.microsoft.com/office/drawing/2014/main" id="{CB30D932-2FD5-672B-1FBA-21F56C11F189}"/>
              </a:ext>
            </a:extLst>
          </p:cNvPr>
          <p:cNvPicPr>
            <a:picLocks noChangeAspect="1"/>
          </p:cNvPicPr>
          <p:nvPr/>
        </p:nvPicPr>
        <p:blipFill>
          <a:blip r:embed="rId3"/>
          <a:stretch>
            <a:fillRect/>
          </a:stretch>
        </p:blipFill>
        <p:spPr>
          <a:xfrm>
            <a:off x="1141413" y="1408628"/>
            <a:ext cx="10657143" cy="4628571"/>
          </a:xfrm>
          <a:prstGeom prst="rect">
            <a:avLst/>
          </a:prstGeom>
        </p:spPr>
      </p:pic>
    </p:spTree>
    <p:extLst>
      <p:ext uri="{BB962C8B-B14F-4D97-AF65-F5344CB8AC3E}">
        <p14:creationId xmlns:p14="http://schemas.microsoft.com/office/powerpoint/2010/main" val="1348884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05064"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9" y="2151728"/>
            <a:ext cx="10622603" cy="2554545"/>
          </a:xfrm>
          <a:prstGeom prst="rect">
            <a:avLst/>
          </a:prstGeom>
          <a:solidFill>
            <a:schemeClr val="tx2"/>
          </a:solidFill>
        </p:spPr>
        <p:txBody>
          <a:bodyPr wrap="square">
            <a:spAutoFit/>
          </a:bodyPr>
          <a:lstStyle/>
          <a:p>
            <a:r>
              <a:rPr lang="en-US" sz="4000" dirty="0">
                <a:solidFill>
                  <a:srgbClr val="FFC000"/>
                </a:solidFill>
              </a:rPr>
              <a:t>“To change, you must act. Test and learn. Be bold. This will be a series of messy experiments, filled with learning in the guise of mistakes.”</a:t>
            </a:r>
          </a:p>
          <a:p>
            <a:r>
              <a:rPr lang="en-US" sz="4000" dirty="0">
                <a:solidFill>
                  <a:srgbClr val="FFC000"/>
                </a:solidFill>
              </a:rPr>
              <a:t>- Martin O'Toole (How To Die Happy)</a:t>
            </a:r>
          </a:p>
        </p:txBody>
      </p:sp>
    </p:spTree>
    <p:extLst>
      <p:ext uri="{BB962C8B-B14F-4D97-AF65-F5344CB8AC3E}">
        <p14:creationId xmlns:p14="http://schemas.microsoft.com/office/powerpoint/2010/main" val="1171574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4C5B-9546-A068-E39C-6DD4C15E4AFF}"/>
              </a:ext>
            </a:extLst>
          </p:cNvPr>
          <p:cNvSpPr>
            <a:spLocks noGrp="1"/>
          </p:cNvSpPr>
          <p:nvPr>
            <p:ph type="title"/>
          </p:nvPr>
        </p:nvSpPr>
        <p:spPr>
          <a:xfrm>
            <a:off x="1143001" y="215746"/>
            <a:ext cx="9905998" cy="1478570"/>
          </a:xfrm>
        </p:spPr>
        <p:txBody>
          <a:bodyPr/>
          <a:lstStyle/>
          <a:p>
            <a:r>
              <a:rPr lang="en-US" dirty="0"/>
              <a:t> Your API Info</a:t>
            </a:r>
          </a:p>
        </p:txBody>
      </p:sp>
      <p:pic>
        <p:nvPicPr>
          <p:cNvPr id="11" name="Picture 10">
            <a:extLst>
              <a:ext uri="{FF2B5EF4-FFF2-40B4-BE49-F238E27FC236}">
                <a16:creationId xmlns:a16="http://schemas.microsoft.com/office/drawing/2014/main" id="{4FE97C64-768C-84B7-1516-3E87AD1AFB04}"/>
              </a:ext>
            </a:extLst>
          </p:cNvPr>
          <p:cNvPicPr>
            <a:picLocks noChangeAspect="1"/>
          </p:cNvPicPr>
          <p:nvPr/>
        </p:nvPicPr>
        <p:blipFill>
          <a:blip r:embed="rId3"/>
          <a:stretch>
            <a:fillRect/>
          </a:stretch>
        </p:blipFill>
        <p:spPr>
          <a:xfrm>
            <a:off x="1143001" y="1245343"/>
            <a:ext cx="10657143" cy="4628571"/>
          </a:xfrm>
          <a:prstGeom prst="rect">
            <a:avLst/>
          </a:prstGeom>
        </p:spPr>
      </p:pic>
    </p:spTree>
    <p:extLst>
      <p:ext uri="{BB962C8B-B14F-4D97-AF65-F5344CB8AC3E}">
        <p14:creationId xmlns:p14="http://schemas.microsoft.com/office/powerpoint/2010/main" val="1228100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4C5B-9546-A068-E39C-6DD4C15E4AFF}"/>
              </a:ext>
            </a:extLst>
          </p:cNvPr>
          <p:cNvSpPr>
            <a:spLocks noGrp="1"/>
          </p:cNvSpPr>
          <p:nvPr>
            <p:ph type="title"/>
          </p:nvPr>
        </p:nvSpPr>
        <p:spPr/>
        <p:txBody>
          <a:bodyPr/>
          <a:lstStyle/>
          <a:p>
            <a:r>
              <a:rPr lang="en-US" dirty="0"/>
              <a:t>Servers</a:t>
            </a:r>
          </a:p>
        </p:txBody>
      </p:sp>
      <p:pic>
        <p:nvPicPr>
          <p:cNvPr id="11" name="Picture 10">
            <a:extLst>
              <a:ext uri="{FF2B5EF4-FFF2-40B4-BE49-F238E27FC236}">
                <a16:creationId xmlns:a16="http://schemas.microsoft.com/office/drawing/2014/main" id="{9BEC6745-47D8-A4B7-4E71-B6E257F00DF5}"/>
              </a:ext>
            </a:extLst>
          </p:cNvPr>
          <p:cNvPicPr>
            <a:picLocks noChangeAspect="1"/>
          </p:cNvPicPr>
          <p:nvPr/>
        </p:nvPicPr>
        <p:blipFill>
          <a:blip r:embed="rId3"/>
          <a:stretch>
            <a:fillRect/>
          </a:stretch>
        </p:blipFill>
        <p:spPr>
          <a:xfrm>
            <a:off x="1141413" y="1654454"/>
            <a:ext cx="10657143" cy="4628571"/>
          </a:xfrm>
          <a:prstGeom prst="rect">
            <a:avLst/>
          </a:prstGeom>
        </p:spPr>
      </p:pic>
    </p:spTree>
    <p:extLst>
      <p:ext uri="{BB962C8B-B14F-4D97-AF65-F5344CB8AC3E}">
        <p14:creationId xmlns:p14="http://schemas.microsoft.com/office/powerpoint/2010/main" val="3190362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4C5B-9546-A068-E39C-6DD4C15E4AFF}"/>
              </a:ext>
            </a:extLst>
          </p:cNvPr>
          <p:cNvSpPr>
            <a:spLocks noGrp="1"/>
          </p:cNvSpPr>
          <p:nvPr>
            <p:ph type="title"/>
          </p:nvPr>
        </p:nvSpPr>
        <p:spPr/>
        <p:txBody>
          <a:bodyPr/>
          <a:lstStyle/>
          <a:p>
            <a:r>
              <a:rPr lang="en-US" dirty="0"/>
              <a:t>Paths</a:t>
            </a:r>
          </a:p>
        </p:txBody>
      </p:sp>
      <p:pic>
        <p:nvPicPr>
          <p:cNvPr id="11" name="Picture 10">
            <a:extLst>
              <a:ext uri="{FF2B5EF4-FFF2-40B4-BE49-F238E27FC236}">
                <a16:creationId xmlns:a16="http://schemas.microsoft.com/office/drawing/2014/main" id="{28F1254D-AF2C-E809-2C47-0B068F8E226A}"/>
              </a:ext>
            </a:extLst>
          </p:cNvPr>
          <p:cNvPicPr>
            <a:picLocks noChangeAspect="1"/>
          </p:cNvPicPr>
          <p:nvPr/>
        </p:nvPicPr>
        <p:blipFill>
          <a:blip r:embed="rId3"/>
          <a:stretch>
            <a:fillRect/>
          </a:stretch>
        </p:blipFill>
        <p:spPr>
          <a:xfrm>
            <a:off x="1141413" y="1610911"/>
            <a:ext cx="10657143" cy="4628571"/>
          </a:xfrm>
          <a:prstGeom prst="rect">
            <a:avLst/>
          </a:prstGeom>
        </p:spPr>
      </p:pic>
    </p:spTree>
    <p:extLst>
      <p:ext uri="{BB962C8B-B14F-4D97-AF65-F5344CB8AC3E}">
        <p14:creationId xmlns:p14="http://schemas.microsoft.com/office/powerpoint/2010/main" val="2506442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4C5B-9546-A068-E39C-6DD4C15E4AFF}"/>
              </a:ext>
            </a:extLst>
          </p:cNvPr>
          <p:cNvSpPr>
            <a:spLocks noGrp="1"/>
          </p:cNvSpPr>
          <p:nvPr>
            <p:ph type="title"/>
          </p:nvPr>
        </p:nvSpPr>
        <p:spPr>
          <a:xfrm>
            <a:off x="1167428" y="318583"/>
            <a:ext cx="9905998" cy="1044696"/>
          </a:xfrm>
        </p:spPr>
        <p:txBody>
          <a:bodyPr/>
          <a:lstStyle/>
          <a:p>
            <a:r>
              <a:rPr lang="en-US" dirty="0"/>
              <a:t>Paths (Where)</a:t>
            </a:r>
          </a:p>
        </p:txBody>
      </p:sp>
      <p:pic>
        <p:nvPicPr>
          <p:cNvPr id="11" name="Picture 10">
            <a:extLst>
              <a:ext uri="{FF2B5EF4-FFF2-40B4-BE49-F238E27FC236}">
                <a16:creationId xmlns:a16="http://schemas.microsoft.com/office/drawing/2014/main" id="{E6481432-65E1-D9C5-70BF-B72CFA16DEF6}"/>
              </a:ext>
            </a:extLst>
          </p:cNvPr>
          <p:cNvPicPr>
            <a:picLocks noChangeAspect="1"/>
          </p:cNvPicPr>
          <p:nvPr/>
        </p:nvPicPr>
        <p:blipFill>
          <a:blip r:embed="rId3"/>
          <a:stretch>
            <a:fillRect/>
          </a:stretch>
        </p:blipFill>
        <p:spPr>
          <a:xfrm>
            <a:off x="1167428" y="1114714"/>
            <a:ext cx="10657143" cy="4628571"/>
          </a:xfrm>
          <a:prstGeom prst="rect">
            <a:avLst/>
          </a:prstGeom>
        </p:spPr>
      </p:pic>
    </p:spTree>
    <p:extLst>
      <p:ext uri="{BB962C8B-B14F-4D97-AF65-F5344CB8AC3E}">
        <p14:creationId xmlns:p14="http://schemas.microsoft.com/office/powerpoint/2010/main" val="3199304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4C5B-9546-A068-E39C-6DD4C15E4AFF}"/>
              </a:ext>
            </a:extLst>
          </p:cNvPr>
          <p:cNvSpPr>
            <a:spLocks noGrp="1"/>
          </p:cNvSpPr>
          <p:nvPr>
            <p:ph type="title"/>
          </p:nvPr>
        </p:nvSpPr>
        <p:spPr>
          <a:xfrm>
            <a:off x="1276952" y="760032"/>
            <a:ext cx="9905998" cy="949025"/>
          </a:xfrm>
        </p:spPr>
        <p:txBody>
          <a:bodyPr/>
          <a:lstStyle/>
          <a:p>
            <a:r>
              <a:rPr lang="en-US" dirty="0"/>
              <a:t>Paths (What)</a:t>
            </a:r>
          </a:p>
        </p:txBody>
      </p:sp>
      <p:pic>
        <p:nvPicPr>
          <p:cNvPr id="11" name="Picture 10">
            <a:extLst>
              <a:ext uri="{FF2B5EF4-FFF2-40B4-BE49-F238E27FC236}">
                <a16:creationId xmlns:a16="http://schemas.microsoft.com/office/drawing/2014/main" id="{55038A8C-25DE-69C4-562E-FE6A970E66D8}"/>
              </a:ext>
            </a:extLst>
          </p:cNvPr>
          <p:cNvPicPr>
            <a:picLocks noChangeAspect="1"/>
          </p:cNvPicPr>
          <p:nvPr/>
        </p:nvPicPr>
        <p:blipFill>
          <a:blip r:embed="rId3"/>
          <a:stretch>
            <a:fillRect/>
          </a:stretch>
        </p:blipFill>
        <p:spPr>
          <a:xfrm>
            <a:off x="1276952" y="1534711"/>
            <a:ext cx="10657143" cy="4628571"/>
          </a:xfrm>
          <a:prstGeom prst="rect">
            <a:avLst/>
          </a:prstGeom>
        </p:spPr>
      </p:pic>
    </p:spTree>
    <p:extLst>
      <p:ext uri="{BB962C8B-B14F-4D97-AF65-F5344CB8AC3E}">
        <p14:creationId xmlns:p14="http://schemas.microsoft.com/office/powerpoint/2010/main" val="541530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4C5B-9546-A068-E39C-6DD4C15E4AFF}"/>
              </a:ext>
            </a:extLst>
          </p:cNvPr>
          <p:cNvSpPr>
            <a:spLocks noGrp="1"/>
          </p:cNvSpPr>
          <p:nvPr>
            <p:ph type="title"/>
          </p:nvPr>
        </p:nvSpPr>
        <p:spPr>
          <a:xfrm>
            <a:off x="923699" y="1130146"/>
            <a:ext cx="9905998" cy="905482"/>
          </a:xfrm>
        </p:spPr>
        <p:txBody>
          <a:bodyPr>
            <a:normAutofit/>
          </a:bodyPr>
          <a:lstStyle/>
          <a:p>
            <a:r>
              <a:rPr lang="en-US" dirty="0"/>
              <a:t>Paths (Key details)</a:t>
            </a:r>
          </a:p>
        </p:txBody>
      </p:sp>
      <p:pic>
        <p:nvPicPr>
          <p:cNvPr id="11" name="Picture 10">
            <a:extLst>
              <a:ext uri="{FF2B5EF4-FFF2-40B4-BE49-F238E27FC236}">
                <a16:creationId xmlns:a16="http://schemas.microsoft.com/office/drawing/2014/main" id="{826B5576-CBFC-1335-5F78-549D796D7FFA}"/>
              </a:ext>
            </a:extLst>
          </p:cNvPr>
          <p:cNvPicPr>
            <a:picLocks noChangeAspect="1"/>
          </p:cNvPicPr>
          <p:nvPr/>
        </p:nvPicPr>
        <p:blipFill>
          <a:blip r:embed="rId3"/>
          <a:stretch>
            <a:fillRect/>
          </a:stretch>
        </p:blipFill>
        <p:spPr>
          <a:xfrm>
            <a:off x="923699" y="1898486"/>
            <a:ext cx="10657143" cy="4628571"/>
          </a:xfrm>
          <a:prstGeom prst="rect">
            <a:avLst/>
          </a:prstGeom>
        </p:spPr>
      </p:pic>
    </p:spTree>
    <p:extLst>
      <p:ext uri="{BB962C8B-B14F-4D97-AF65-F5344CB8AC3E}">
        <p14:creationId xmlns:p14="http://schemas.microsoft.com/office/powerpoint/2010/main" val="3554624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4C5B-9546-A068-E39C-6DD4C15E4AFF}"/>
              </a:ext>
            </a:extLst>
          </p:cNvPr>
          <p:cNvSpPr>
            <a:spLocks noGrp="1"/>
          </p:cNvSpPr>
          <p:nvPr>
            <p:ph type="title"/>
          </p:nvPr>
        </p:nvSpPr>
        <p:spPr>
          <a:xfrm>
            <a:off x="1276952" y="962394"/>
            <a:ext cx="9905998" cy="829282"/>
          </a:xfrm>
        </p:spPr>
        <p:txBody>
          <a:bodyPr>
            <a:normAutofit/>
          </a:bodyPr>
          <a:lstStyle/>
          <a:p>
            <a:r>
              <a:rPr lang="en-US" dirty="0"/>
              <a:t>Paths (extras)</a:t>
            </a:r>
          </a:p>
        </p:txBody>
      </p:sp>
      <p:pic>
        <p:nvPicPr>
          <p:cNvPr id="11" name="Picture 10">
            <a:extLst>
              <a:ext uri="{FF2B5EF4-FFF2-40B4-BE49-F238E27FC236}">
                <a16:creationId xmlns:a16="http://schemas.microsoft.com/office/drawing/2014/main" id="{26721411-E06E-B20C-DFE9-274E956744D3}"/>
              </a:ext>
            </a:extLst>
          </p:cNvPr>
          <p:cNvPicPr>
            <a:picLocks noChangeAspect="1"/>
          </p:cNvPicPr>
          <p:nvPr/>
        </p:nvPicPr>
        <p:blipFill>
          <a:blip r:embed="rId3"/>
          <a:stretch>
            <a:fillRect/>
          </a:stretch>
        </p:blipFill>
        <p:spPr>
          <a:xfrm>
            <a:off x="1276952" y="1659000"/>
            <a:ext cx="10657143" cy="4628571"/>
          </a:xfrm>
          <a:prstGeom prst="rect">
            <a:avLst/>
          </a:prstGeom>
        </p:spPr>
      </p:pic>
    </p:spTree>
    <p:extLst>
      <p:ext uri="{BB962C8B-B14F-4D97-AF65-F5344CB8AC3E}">
        <p14:creationId xmlns:p14="http://schemas.microsoft.com/office/powerpoint/2010/main" val="1414629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70EC-A132-F2ED-E3CE-FEFD3A23378C}"/>
              </a:ext>
            </a:extLst>
          </p:cNvPr>
          <p:cNvSpPr>
            <a:spLocks noGrp="1"/>
          </p:cNvSpPr>
          <p:nvPr>
            <p:ph type="title"/>
          </p:nvPr>
        </p:nvSpPr>
        <p:spPr/>
        <p:txBody>
          <a:bodyPr/>
          <a:lstStyle/>
          <a:p>
            <a:r>
              <a:rPr lang="en-US" dirty="0"/>
              <a:t>Finishing our GPT</a:t>
            </a:r>
          </a:p>
        </p:txBody>
      </p:sp>
      <p:pic>
        <p:nvPicPr>
          <p:cNvPr id="6" name="Picture 5">
            <a:extLst>
              <a:ext uri="{FF2B5EF4-FFF2-40B4-BE49-F238E27FC236}">
                <a16:creationId xmlns:a16="http://schemas.microsoft.com/office/drawing/2014/main" id="{63BCD376-89F2-0153-C55F-3146A43ECF3F}"/>
              </a:ext>
            </a:extLst>
          </p:cNvPr>
          <p:cNvPicPr>
            <a:picLocks noChangeAspect="1"/>
          </p:cNvPicPr>
          <p:nvPr/>
        </p:nvPicPr>
        <p:blipFill>
          <a:blip r:embed="rId3"/>
          <a:stretch>
            <a:fillRect/>
          </a:stretch>
        </p:blipFill>
        <p:spPr>
          <a:xfrm>
            <a:off x="3751555" y="2062782"/>
            <a:ext cx="4685714" cy="4152381"/>
          </a:xfrm>
          <a:prstGeom prst="rect">
            <a:avLst/>
          </a:prstGeom>
        </p:spPr>
      </p:pic>
    </p:spTree>
    <p:extLst>
      <p:ext uri="{BB962C8B-B14F-4D97-AF65-F5344CB8AC3E}">
        <p14:creationId xmlns:p14="http://schemas.microsoft.com/office/powerpoint/2010/main" val="4030736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366C-EAB7-4F52-E1CA-5967CFC01E2F}"/>
              </a:ext>
            </a:extLst>
          </p:cNvPr>
          <p:cNvSpPr>
            <a:spLocks noGrp="1"/>
          </p:cNvSpPr>
          <p:nvPr>
            <p:ph type="title"/>
          </p:nvPr>
        </p:nvSpPr>
        <p:spPr/>
        <p:txBody>
          <a:bodyPr/>
          <a:lstStyle/>
          <a:p>
            <a:r>
              <a:rPr lang="en-US" dirty="0"/>
              <a:t>Testing your Action</a:t>
            </a:r>
          </a:p>
        </p:txBody>
      </p:sp>
      <p:pic>
        <p:nvPicPr>
          <p:cNvPr id="4" name="Picture 3">
            <a:extLst>
              <a:ext uri="{FF2B5EF4-FFF2-40B4-BE49-F238E27FC236}">
                <a16:creationId xmlns:a16="http://schemas.microsoft.com/office/drawing/2014/main" id="{BA69883A-0B66-EF74-9FBA-9E07DDB5F58D}"/>
              </a:ext>
            </a:extLst>
          </p:cNvPr>
          <p:cNvPicPr>
            <a:picLocks noChangeAspect="1"/>
          </p:cNvPicPr>
          <p:nvPr/>
        </p:nvPicPr>
        <p:blipFill>
          <a:blip r:embed="rId2"/>
          <a:stretch>
            <a:fillRect/>
          </a:stretch>
        </p:blipFill>
        <p:spPr>
          <a:xfrm>
            <a:off x="675364" y="2086202"/>
            <a:ext cx="11136795" cy="450169"/>
          </a:xfrm>
          <a:prstGeom prst="rect">
            <a:avLst/>
          </a:prstGeom>
        </p:spPr>
      </p:pic>
      <p:pic>
        <p:nvPicPr>
          <p:cNvPr id="6" name="Picture 5">
            <a:extLst>
              <a:ext uri="{FF2B5EF4-FFF2-40B4-BE49-F238E27FC236}">
                <a16:creationId xmlns:a16="http://schemas.microsoft.com/office/drawing/2014/main" id="{AF94CE4F-1A07-37EB-8731-8DC5BCBF9E6F}"/>
              </a:ext>
            </a:extLst>
          </p:cNvPr>
          <p:cNvPicPr>
            <a:picLocks noChangeAspect="1"/>
          </p:cNvPicPr>
          <p:nvPr/>
        </p:nvPicPr>
        <p:blipFill>
          <a:blip r:embed="rId3"/>
          <a:stretch>
            <a:fillRect/>
          </a:stretch>
        </p:blipFill>
        <p:spPr>
          <a:xfrm>
            <a:off x="675364" y="2842666"/>
            <a:ext cx="5295238" cy="2152381"/>
          </a:xfrm>
          <a:prstGeom prst="rect">
            <a:avLst/>
          </a:prstGeom>
        </p:spPr>
      </p:pic>
      <p:pic>
        <p:nvPicPr>
          <p:cNvPr id="8" name="Picture 7">
            <a:extLst>
              <a:ext uri="{FF2B5EF4-FFF2-40B4-BE49-F238E27FC236}">
                <a16:creationId xmlns:a16="http://schemas.microsoft.com/office/drawing/2014/main" id="{99CEFADB-6F78-A1AB-464F-A95BDC7A7EC3}"/>
              </a:ext>
            </a:extLst>
          </p:cNvPr>
          <p:cNvPicPr>
            <a:picLocks noChangeAspect="1"/>
          </p:cNvPicPr>
          <p:nvPr/>
        </p:nvPicPr>
        <p:blipFill>
          <a:blip r:embed="rId4"/>
          <a:stretch>
            <a:fillRect/>
          </a:stretch>
        </p:blipFill>
        <p:spPr>
          <a:xfrm>
            <a:off x="6096000" y="2842666"/>
            <a:ext cx="5802474" cy="3666991"/>
          </a:xfrm>
          <a:prstGeom prst="rect">
            <a:avLst/>
          </a:prstGeom>
        </p:spPr>
      </p:pic>
    </p:spTree>
    <p:extLst>
      <p:ext uri="{BB962C8B-B14F-4D97-AF65-F5344CB8AC3E}">
        <p14:creationId xmlns:p14="http://schemas.microsoft.com/office/powerpoint/2010/main" val="3725547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F2E2-5A38-E13A-193B-98E356B2229D}"/>
              </a:ext>
            </a:extLst>
          </p:cNvPr>
          <p:cNvSpPr>
            <a:spLocks noGrp="1"/>
          </p:cNvSpPr>
          <p:nvPr>
            <p:ph type="title"/>
          </p:nvPr>
        </p:nvSpPr>
        <p:spPr/>
        <p:txBody>
          <a:bodyPr/>
          <a:lstStyle/>
          <a:p>
            <a:r>
              <a:rPr lang="en-US" dirty="0"/>
              <a:t>Using Your GPT</a:t>
            </a:r>
          </a:p>
        </p:txBody>
      </p:sp>
      <p:pic>
        <p:nvPicPr>
          <p:cNvPr id="4" name="Picture 3">
            <a:extLst>
              <a:ext uri="{FF2B5EF4-FFF2-40B4-BE49-F238E27FC236}">
                <a16:creationId xmlns:a16="http://schemas.microsoft.com/office/drawing/2014/main" id="{52FE9980-567C-95B4-D5A8-A4AECABFC363}"/>
              </a:ext>
            </a:extLst>
          </p:cNvPr>
          <p:cNvPicPr>
            <a:picLocks noChangeAspect="1"/>
          </p:cNvPicPr>
          <p:nvPr/>
        </p:nvPicPr>
        <p:blipFill>
          <a:blip r:embed="rId2"/>
          <a:stretch>
            <a:fillRect/>
          </a:stretch>
        </p:blipFill>
        <p:spPr>
          <a:xfrm>
            <a:off x="1774723" y="1656258"/>
            <a:ext cx="6629048" cy="5038972"/>
          </a:xfrm>
          <a:prstGeom prst="rect">
            <a:avLst/>
          </a:prstGeom>
        </p:spPr>
      </p:pic>
    </p:spTree>
    <p:extLst>
      <p:ext uri="{BB962C8B-B14F-4D97-AF65-F5344CB8AC3E}">
        <p14:creationId xmlns:p14="http://schemas.microsoft.com/office/powerpoint/2010/main" val="724671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17FC-94EC-3007-42CC-D47C1066E99C}"/>
              </a:ext>
            </a:extLst>
          </p:cNvPr>
          <p:cNvSpPr>
            <a:spLocks noGrp="1"/>
          </p:cNvSpPr>
          <p:nvPr>
            <p:ph type="title"/>
          </p:nvPr>
        </p:nvSpPr>
        <p:spPr/>
        <p:txBody>
          <a:bodyPr/>
          <a:lstStyle/>
          <a:p>
            <a:r>
              <a:rPr lang="en-US" dirty="0"/>
              <a:t>You </a:t>
            </a:r>
            <a:r>
              <a:rPr lang="en-US" b="1" u="sng" dirty="0"/>
              <a:t>will</a:t>
            </a:r>
            <a:r>
              <a:rPr lang="en-US" dirty="0"/>
              <a:t> hit your usage cap</a:t>
            </a:r>
          </a:p>
        </p:txBody>
      </p:sp>
      <p:pic>
        <p:nvPicPr>
          <p:cNvPr id="4" name="Picture 3">
            <a:extLst>
              <a:ext uri="{FF2B5EF4-FFF2-40B4-BE49-F238E27FC236}">
                <a16:creationId xmlns:a16="http://schemas.microsoft.com/office/drawing/2014/main" id="{1217D298-EE84-B12C-879F-24144A27577E}"/>
              </a:ext>
            </a:extLst>
          </p:cNvPr>
          <p:cNvPicPr>
            <a:picLocks noChangeAspect="1"/>
          </p:cNvPicPr>
          <p:nvPr/>
        </p:nvPicPr>
        <p:blipFill>
          <a:blip r:embed="rId2"/>
          <a:stretch>
            <a:fillRect/>
          </a:stretch>
        </p:blipFill>
        <p:spPr>
          <a:xfrm>
            <a:off x="2301900" y="2567839"/>
            <a:ext cx="7588199" cy="1722322"/>
          </a:xfrm>
          <a:prstGeom prst="rect">
            <a:avLst/>
          </a:prstGeom>
        </p:spPr>
      </p:pic>
    </p:spTree>
    <p:extLst>
      <p:ext uri="{BB962C8B-B14F-4D97-AF65-F5344CB8AC3E}">
        <p14:creationId xmlns:p14="http://schemas.microsoft.com/office/powerpoint/2010/main" val="1307851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C7711C-D49F-0BCE-B538-047A71D00043}"/>
              </a:ext>
            </a:extLst>
          </p:cNvPr>
          <p:cNvSpPr>
            <a:spLocks noGrp="1"/>
          </p:cNvSpPr>
          <p:nvPr>
            <p:ph type="title"/>
          </p:nvPr>
        </p:nvSpPr>
        <p:spPr/>
        <p:txBody>
          <a:bodyPr/>
          <a:lstStyle/>
          <a:p>
            <a:r>
              <a:rPr lang="en-US" dirty="0"/>
              <a:t>Building</a:t>
            </a:r>
            <a:br>
              <a:rPr lang="en-US" dirty="0"/>
            </a:br>
            <a:r>
              <a:rPr lang="en-US" dirty="0"/>
              <a:t>Your Second</a:t>
            </a:r>
            <a:br>
              <a:rPr lang="en-US" dirty="0"/>
            </a:br>
            <a:r>
              <a:rPr lang="en-US" dirty="0"/>
              <a:t>GPT Action</a:t>
            </a:r>
          </a:p>
        </p:txBody>
      </p:sp>
      <p:pic>
        <p:nvPicPr>
          <p:cNvPr id="6" name="Picture 5">
            <a:extLst>
              <a:ext uri="{FF2B5EF4-FFF2-40B4-BE49-F238E27FC236}">
                <a16:creationId xmlns:a16="http://schemas.microsoft.com/office/drawing/2014/main" id="{8A085FAD-4108-0A3C-5678-F07184C68A90}"/>
              </a:ext>
            </a:extLst>
          </p:cNvPr>
          <p:cNvPicPr>
            <a:picLocks noChangeAspect="1"/>
          </p:cNvPicPr>
          <p:nvPr/>
        </p:nvPicPr>
        <p:blipFill>
          <a:blip r:embed="rId2"/>
          <a:stretch>
            <a:fillRect/>
          </a:stretch>
        </p:blipFill>
        <p:spPr>
          <a:xfrm>
            <a:off x="4262344" y="0"/>
            <a:ext cx="6858000" cy="6858000"/>
          </a:xfrm>
          <a:prstGeom prst="rect">
            <a:avLst/>
          </a:prstGeom>
        </p:spPr>
      </p:pic>
    </p:spTree>
    <p:extLst>
      <p:ext uri="{BB962C8B-B14F-4D97-AF65-F5344CB8AC3E}">
        <p14:creationId xmlns:p14="http://schemas.microsoft.com/office/powerpoint/2010/main" val="2631508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0EDF8-8C2A-E3D0-D22F-B1F8CD5B3D6A}"/>
              </a:ext>
            </a:extLst>
          </p:cNvPr>
          <p:cNvSpPr>
            <a:spLocks noGrp="1"/>
          </p:cNvSpPr>
          <p:nvPr>
            <p:ph type="title"/>
          </p:nvPr>
        </p:nvSpPr>
        <p:spPr/>
        <p:txBody>
          <a:bodyPr/>
          <a:lstStyle/>
          <a:p>
            <a:r>
              <a:rPr lang="en-US" dirty="0"/>
              <a:t>Picking</a:t>
            </a:r>
            <a:br>
              <a:rPr lang="en-US" dirty="0"/>
            </a:br>
            <a:r>
              <a:rPr lang="en-US" dirty="0"/>
              <a:t>Your </a:t>
            </a:r>
            <a:br>
              <a:rPr lang="en-US" dirty="0"/>
            </a:br>
            <a:r>
              <a:rPr lang="en-US" dirty="0"/>
              <a:t>Subject</a:t>
            </a:r>
          </a:p>
        </p:txBody>
      </p:sp>
      <p:pic>
        <p:nvPicPr>
          <p:cNvPr id="7" name="Picture 6">
            <a:extLst>
              <a:ext uri="{FF2B5EF4-FFF2-40B4-BE49-F238E27FC236}">
                <a16:creationId xmlns:a16="http://schemas.microsoft.com/office/drawing/2014/main" id="{3873D89C-D4E5-6D8E-9019-ED76743F6399}"/>
              </a:ext>
            </a:extLst>
          </p:cNvPr>
          <p:cNvPicPr>
            <a:picLocks noChangeAspect="1"/>
          </p:cNvPicPr>
          <p:nvPr/>
        </p:nvPicPr>
        <p:blipFill>
          <a:blip r:embed="rId3"/>
          <a:stretch>
            <a:fillRect/>
          </a:stretch>
        </p:blipFill>
        <p:spPr>
          <a:xfrm>
            <a:off x="3162685" y="295666"/>
            <a:ext cx="6171429" cy="6266667"/>
          </a:xfrm>
          <a:prstGeom prst="rect">
            <a:avLst/>
          </a:prstGeom>
        </p:spPr>
      </p:pic>
    </p:spTree>
    <p:extLst>
      <p:ext uri="{BB962C8B-B14F-4D97-AF65-F5344CB8AC3E}">
        <p14:creationId xmlns:p14="http://schemas.microsoft.com/office/powerpoint/2010/main" val="4212233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70EC-A132-F2ED-E3CE-FEFD3A23378C}"/>
              </a:ext>
            </a:extLst>
          </p:cNvPr>
          <p:cNvSpPr>
            <a:spLocks noGrp="1"/>
          </p:cNvSpPr>
          <p:nvPr>
            <p:ph type="title"/>
          </p:nvPr>
        </p:nvSpPr>
        <p:spPr>
          <a:xfrm>
            <a:off x="1317682" y="354112"/>
            <a:ext cx="9905998" cy="1478570"/>
          </a:xfrm>
        </p:spPr>
        <p:txBody>
          <a:bodyPr/>
          <a:lstStyle/>
          <a:p>
            <a:r>
              <a:rPr lang="en-US" dirty="0"/>
              <a:t>Starting our GPT</a:t>
            </a:r>
          </a:p>
        </p:txBody>
      </p:sp>
      <p:pic>
        <p:nvPicPr>
          <p:cNvPr id="4" name="Picture 3">
            <a:extLst>
              <a:ext uri="{FF2B5EF4-FFF2-40B4-BE49-F238E27FC236}">
                <a16:creationId xmlns:a16="http://schemas.microsoft.com/office/drawing/2014/main" id="{7688D041-EC71-A2F3-8988-6C83A0A101D0}"/>
              </a:ext>
            </a:extLst>
          </p:cNvPr>
          <p:cNvPicPr>
            <a:picLocks noChangeAspect="1"/>
          </p:cNvPicPr>
          <p:nvPr/>
        </p:nvPicPr>
        <p:blipFill>
          <a:blip r:embed="rId3"/>
          <a:stretch>
            <a:fillRect/>
          </a:stretch>
        </p:blipFill>
        <p:spPr>
          <a:xfrm>
            <a:off x="3315047" y="1597194"/>
            <a:ext cx="5561905" cy="5161905"/>
          </a:xfrm>
          <a:prstGeom prst="rect">
            <a:avLst/>
          </a:prstGeom>
        </p:spPr>
      </p:pic>
    </p:spTree>
    <p:extLst>
      <p:ext uri="{BB962C8B-B14F-4D97-AF65-F5344CB8AC3E}">
        <p14:creationId xmlns:p14="http://schemas.microsoft.com/office/powerpoint/2010/main" val="4174045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0EDF8-8C2A-E3D0-D22F-B1F8CD5B3D6A}"/>
              </a:ext>
            </a:extLst>
          </p:cNvPr>
          <p:cNvSpPr>
            <a:spLocks noGrp="1"/>
          </p:cNvSpPr>
          <p:nvPr>
            <p:ph type="title"/>
          </p:nvPr>
        </p:nvSpPr>
        <p:spPr/>
        <p:txBody>
          <a:bodyPr/>
          <a:lstStyle/>
          <a:p>
            <a:r>
              <a:rPr lang="en-US" dirty="0"/>
              <a:t>Picking</a:t>
            </a:r>
            <a:br>
              <a:rPr lang="en-US" dirty="0"/>
            </a:br>
            <a:r>
              <a:rPr lang="en-US" dirty="0"/>
              <a:t>Your </a:t>
            </a:r>
            <a:br>
              <a:rPr lang="en-US" dirty="0"/>
            </a:br>
            <a:r>
              <a:rPr lang="en-US" dirty="0"/>
              <a:t>Data</a:t>
            </a:r>
          </a:p>
        </p:txBody>
      </p:sp>
      <p:pic>
        <p:nvPicPr>
          <p:cNvPr id="4" name="Picture 3">
            <a:extLst>
              <a:ext uri="{FF2B5EF4-FFF2-40B4-BE49-F238E27FC236}">
                <a16:creationId xmlns:a16="http://schemas.microsoft.com/office/drawing/2014/main" id="{1983A161-A955-1CF9-1B36-3D2266879C0B}"/>
              </a:ext>
            </a:extLst>
          </p:cNvPr>
          <p:cNvPicPr>
            <a:picLocks noChangeAspect="1"/>
          </p:cNvPicPr>
          <p:nvPr/>
        </p:nvPicPr>
        <p:blipFill>
          <a:blip r:embed="rId3"/>
          <a:stretch>
            <a:fillRect/>
          </a:stretch>
        </p:blipFill>
        <p:spPr>
          <a:xfrm>
            <a:off x="3452231" y="0"/>
            <a:ext cx="5287537" cy="6858000"/>
          </a:xfrm>
          <a:prstGeom prst="rect">
            <a:avLst/>
          </a:prstGeom>
        </p:spPr>
      </p:pic>
    </p:spTree>
    <p:extLst>
      <p:ext uri="{BB962C8B-B14F-4D97-AF65-F5344CB8AC3E}">
        <p14:creationId xmlns:p14="http://schemas.microsoft.com/office/powerpoint/2010/main" val="1127044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0EDF8-8C2A-E3D0-D22F-B1F8CD5B3D6A}"/>
              </a:ext>
            </a:extLst>
          </p:cNvPr>
          <p:cNvSpPr>
            <a:spLocks noGrp="1"/>
          </p:cNvSpPr>
          <p:nvPr>
            <p:ph type="title"/>
          </p:nvPr>
        </p:nvSpPr>
        <p:spPr>
          <a:xfrm>
            <a:off x="1143000" y="156483"/>
            <a:ext cx="9906000" cy="2852737"/>
          </a:xfrm>
        </p:spPr>
        <p:txBody>
          <a:bodyPr/>
          <a:lstStyle/>
          <a:p>
            <a:r>
              <a:rPr lang="en-US" dirty="0"/>
              <a:t>Do They</a:t>
            </a:r>
            <a:br>
              <a:rPr lang="en-US" dirty="0"/>
            </a:br>
            <a:r>
              <a:rPr lang="en-US" dirty="0"/>
              <a:t>Have an</a:t>
            </a:r>
            <a:br>
              <a:rPr lang="en-US" dirty="0"/>
            </a:br>
            <a:r>
              <a:rPr lang="en-US" dirty="0"/>
              <a:t>API?</a:t>
            </a:r>
          </a:p>
        </p:txBody>
      </p:sp>
      <p:pic>
        <p:nvPicPr>
          <p:cNvPr id="5" name="Picture 4">
            <a:extLst>
              <a:ext uri="{FF2B5EF4-FFF2-40B4-BE49-F238E27FC236}">
                <a16:creationId xmlns:a16="http://schemas.microsoft.com/office/drawing/2014/main" id="{E0735ADC-7927-6D7D-3468-5B3FAB8E035A}"/>
              </a:ext>
            </a:extLst>
          </p:cNvPr>
          <p:cNvPicPr>
            <a:picLocks noChangeAspect="1"/>
          </p:cNvPicPr>
          <p:nvPr/>
        </p:nvPicPr>
        <p:blipFill>
          <a:blip r:embed="rId3"/>
          <a:stretch>
            <a:fillRect/>
          </a:stretch>
        </p:blipFill>
        <p:spPr>
          <a:xfrm>
            <a:off x="4410174" y="0"/>
            <a:ext cx="5287537" cy="6858000"/>
          </a:xfrm>
          <a:prstGeom prst="rect">
            <a:avLst/>
          </a:prstGeom>
        </p:spPr>
      </p:pic>
      <p:pic>
        <p:nvPicPr>
          <p:cNvPr id="7" name="Picture 6">
            <a:extLst>
              <a:ext uri="{FF2B5EF4-FFF2-40B4-BE49-F238E27FC236}">
                <a16:creationId xmlns:a16="http://schemas.microsoft.com/office/drawing/2014/main" id="{B7163B5A-60B2-B7B2-1CFE-9415B760DB0A}"/>
              </a:ext>
            </a:extLst>
          </p:cNvPr>
          <p:cNvPicPr>
            <a:picLocks noChangeAspect="1"/>
          </p:cNvPicPr>
          <p:nvPr/>
        </p:nvPicPr>
        <p:blipFill>
          <a:blip r:embed="rId4"/>
          <a:stretch>
            <a:fillRect/>
          </a:stretch>
        </p:blipFill>
        <p:spPr>
          <a:xfrm>
            <a:off x="782548" y="3429000"/>
            <a:ext cx="3423482" cy="2172895"/>
          </a:xfrm>
          <a:prstGeom prst="rect">
            <a:avLst/>
          </a:prstGeom>
        </p:spPr>
      </p:pic>
    </p:spTree>
    <p:extLst>
      <p:ext uri="{BB962C8B-B14F-4D97-AF65-F5344CB8AC3E}">
        <p14:creationId xmlns:p14="http://schemas.microsoft.com/office/powerpoint/2010/main" val="612080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0EDF8-8C2A-E3D0-D22F-B1F8CD5B3D6A}"/>
              </a:ext>
            </a:extLst>
          </p:cNvPr>
          <p:cNvSpPr>
            <a:spLocks noGrp="1"/>
          </p:cNvSpPr>
          <p:nvPr>
            <p:ph type="title"/>
          </p:nvPr>
        </p:nvSpPr>
        <p:spPr>
          <a:xfrm>
            <a:off x="533400" y="1821997"/>
            <a:ext cx="9906000" cy="2852737"/>
          </a:xfrm>
        </p:spPr>
        <p:txBody>
          <a:bodyPr/>
          <a:lstStyle/>
          <a:p>
            <a:r>
              <a:rPr lang="en-US" dirty="0"/>
              <a:t>Do They</a:t>
            </a:r>
            <a:br>
              <a:rPr lang="en-US" dirty="0"/>
            </a:br>
            <a:r>
              <a:rPr lang="en-US" dirty="0"/>
              <a:t>Have an</a:t>
            </a:r>
            <a:br>
              <a:rPr lang="en-US" dirty="0"/>
            </a:br>
            <a:r>
              <a:rPr lang="en-US" dirty="0"/>
              <a:t>open API</a:t>
            </a:r>
            <a:br>
              <a:rPr lang="en-US" dirty="0"/>
            </a:br>
            <a:r>
              <a:rPr lang="en-US" dirty="0"/>
              <a:t>(aka Swagger)</a:t>
            </a:r>
            <a:br>
              <a:rPr lang="en-US" dirty="0"/>
            </a:br>
            <a:r>
              <a:rPr lang="en-US" dirty="0"/>
              <a:t>spec?</a:t>
            </a:r>
          </a:p>
        </p:txBody>
      </p:sp>
      <p:pic>
        <p:nvPicPr>
          <p:cNvPr id="4" name="Picture 3">
            <a:extLst>
              <a:ext uri="{FF2B5EF4-FFF2-40B4-BE49-F238E27FC236}">
                <a16:creationId xmlns:a16="http://schemas.microsoft.com/office/drawing/2014/main" id="{50BCE4E1-E661-9C8C-7FEE-41AF2D07B9B2}"/>
              </a:ext>
            </a:extLst>
          </p:cNvPr>
          <p:cNvPicPr>
            <a:picLocks noChangeAspect="1"/>
          </p:cNvPicPr>
          <p:nvPr/>
        </p:nvPicPr>
        <p:blipFill>
          <a:blip r:embed="rId3"/>
          <a:stretch>
            <a:fillRect/>
          </a:stretch>
        </p:blipFill>
        <p:spPr>
          <a:xfrm>
            <a:off x="4056639" y="156483"/>
            <a:ext cx="5580952" cy="1314286"/>
          </a:xfrm>
          <a:prstGeom prst="rect">
            <a:avLst/>
          </a:prstGeom>
        </p:spPr>
      </p:pic>
      <p:pic>
        <p:nvPicPr>
          <p:cNvPr id="8" name="Picture 7">
            <a:extLst>
              <a:ext uri="{FF2B5EF4-FFF2-40B4-BE49-F238E27FC236}">
                <a16:creationId xmlns:a16="http://schemas.microsoft.com/office/drawing/2014/main" id="{1BD58565-CFF6-DF26-8F50-8AF2F0714BB7}"/>
              </a:ext>
            </a:extLst>
          </p:cNvPr>
          <p:cNvPicPr>
            <a:picLocks noChangeAspect="1"/>
          </p:cNvPicPr>
          <p:nvPr/>
        </p:nvPicPr>
        <p:blipFill>
          <a:blip r:embed="rId4"/>
          <a:stretch>
            <a:fillRect/>
          </a:stretch>
        </p:blipFill>
        <p:spPr>
          <a:xfrm>
            <a:off x="4056639" y="1696400"/>
            <a:ext cx="5866667" cy="4304762"/>
          </a:xfrm>
          <a:prstGeom prst="rect">
            <a:avLst/>
          </a:prstGeom>
        </p:spPr>
      </p:pic>
    </p:spTree>
    <p:extLst>
      <p:ext uri="{BB962C8B-B14F-4D97-AF65-F5344CB8AC3E}">
        <p14:creationId xmlns:p14="http://schemas.microsoft.com/office/powerpoint/2010/main" val="3684247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0EDF8-8C2A-E3D0-D22F-B1F8CD5B3D6A}"/>
              </a:ext>
            </a:extLst>
          </p:cNvPr>
          <p:cNvSpPr>
            <a:spLocks noGrp="1"/>
          </p:cNvSpPr>
          <p:nvPr>
            <p:ph type="title"/>
          </p:nvPr>
        </p:nvSpPr>
        <p:spPr>
          <a:xfrm>
            <a:off x="783771" y="2156732"/>
            <a:ext cx="9906000" cy="1692049"/>
          </a:xfrm>
        </p:spPr>
        <p:txBody>
          <a:bodyPr/>
          <a:lstStyle/>
          <a:p>
            <a:r>
              <a:rPr lang="en-US" dirty="0"/>
              <a:t>Let’s do</a:t>
            </a:r>
            <a:br>
              <a:rPr lang="en-US" dirty="0"/>
            </a:br>
            <a:r>
              <a:rPr lang="en-US" dirty="0"/>
              <a:t>some slicing</a:t>
            </a:r>
            <a:br>
              <a:rPr lang="en-US" dirty="0"/>
            </a:br>
            <a:r>
              <a:rPr lang="en-US" dirty="0"/>
              <a:t>and dicing!</a:t>
            </a:r>
          </a:p>
        </p:txBody>
      </p:sp>
      <p:pic>
        <p:nvPicPr>
          <p:cNvPr id="5" name="Picture 4">
            <a:extLst>
              <a:ext uri="{FF2B5EF4-FFF2-40B4-BE49-F238E27FC236}">
                <a16:creationId xmlns:a16="http://schemas.microsoft.com/office/drawing/2014/main" id="{2D31B3B1-2215-0FD4-15A9-76F248858CBE}"/>
              </a:ext>
            </a:extLst>
          </p:cNvPr>
          <p:cNvPicPr>
            <a:picLocks noChangeAspect="1"/>
          </p:cNvPicPr>
          <p:nvPr/>
        </p:nvPicPr>
        <p:blipFill>
          <a:blip r:embed="rId3"/>
          <a:stretch>
            <a:fillRect/>
          </a:stretch>
        </p:blipFill>
        <p:spPr>
          <a:xfrm>
            <a:off x="3795333" y="578493"/>
            <a:ext cx="7812268" cy="4940564"/>
          </a:xfrm>
          <a:prstGeom prst="rect">
            <a:avLst/>
          </a:prstGeom>
        </p:spPr>
      </p:pic>
    </p:spTree>
    <p:extLst>
      <p:ext uri="{BB962C8B-B14F-4D97-AF65-F5344CB8AC3E}">
        <p14:creationId xmlns:p14="http://schemas.microsoft.com/office/powerpoint/2010/main" val="3613984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1A028-8525-66F4-8509-B82F5BDCF2FA}"/>
              </a:ext>
            </a:extLst>
          </p:cNvPr>
          <p:cNvSpPr>
            <a:spLocks noGrp="1"/>
          </p:cNvSpPr>
          <p:nvPr>
            <p:ph type="title"/>
          </p:nvPr>
        </p:nvSpPr>
        <p:spPr>
          <a:xfrm>
            <a:off x="976043" y="1941479"/>
            <a:ext cx="9905998" cy="1920401"/>
          </a:xfrm>
        </p:spPr>
        <p:txBody>
          <a:bodyPr>
            <a:normAutofit fontScale="90000"/>
          </a:bodyPr>
          <a:lstStyle/>
          <a:p>
            <a:r>
              <a:rPr lang="en-US" dirty="0"/>
              <a:t>Testing </a:t>
            </a:r>
            <a:br>
              <a:rPr lang="en-US" dirty="0"/>
            </a:br>
            <a:r>
              <a:rPr lang="en-US" dirty="0"/>
              <a:t>Your </a:t>
            </a:r>
            <a:br>
              <a:rPr lang="en-US" dirty="0"/>
            </a:br>
            <a:r>
              <a:rPr lang="en-US" dirty="0"/>
              <a:t>Api call </a:t>
            </a:r>
            <a:br>
              <a:rPr lang="en-US" dirty="0"/>
            </a:br>
            <a:r>
              <a:rPr lang="en-US" dirty="0"/>
              <a:t>in postman</a:t>
            </a:r>
          </a:p>
        </p:txBody>
      </p:sp>
      <p:pic>
        <p:nvPicPr>
          <p:cNvPr id="4" name="Picture 3">
            <a:extLst>
              <a:ext uri="{FF2B5EF4-FFF2-40B4-BE49-F238E27FC236}">
                <a16:creationId xmlns:a16="http://schemas.microsoft.com/office/drawing/2014/main" id="{3E9B5AC0-D81D-A674-1C8D-4D8E9DA2B9CA}"/>
              </a:ext>
            </a:extLst>
          </p:cNvPr>
          <p:cNvPicPr>
            <a:picLocks noChangeAspect="1"/>
          </p:cNvPicPr>
          <p:nvPr/>
        </p:nvPicPr>
        <p:blipFill>
          <a:blip r:embed="rId3"/>
          <a:stretch>
            <a:fillRect/>
          </a:stretch>
        </p:blipFill>
        <p:spPr>
          <a:xfrm>
            <a:off x="3454297" y="402242"/>
            <a:ext cx="7905179" cy="6053516"/>
          </a:xfrm>
          <a:prstGeom prst="rect">
            <a:avLst/>
          </a:prstGeom>
        </p:spPr>
      </p:pic>
    </p:spTree>
    <p:extLst>
      <p:ext uri="{BB962C8B-B14F-4D97-AF65-F5344CB8AC3E}">
        <p14:creationId xmlns:p14="http://schemas.microsoft.com/office/powerpoint/2010/main" val="2464603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366C-EAB7-4F52-E1CA-5967CFC01E2F}"/>
              </a:ext>
            </a:extLst>
          </p:cNvPr>
          <p:cNvSpPr>
            <a:spLocks noGrp="1"/>
          </p:cNvSpPr>
          <p:nvPr>
            <p:ph type="title"/>
          </p:nvPr>
        </p:nvSpPr>
        <p:spPr>
          <a:xfrm>
            <a:off x="1143001" y="0"/>
            <a:ext cx="9905998" cy="914286"/>
          </a:xfrm>
        </p:spPr>
        <p:txBody>
          <a:bodyPr/>
          <a:lstStyle/>
          <a:p>
            <a:r>
              <a:rPr lang="en-US" dirty="0"/>
              <a:t>Testing your Action</a:t>
            </a:r>
          </a:p>
        </p:txBody>
      </p:sp>
      <p:pic>
        <p:nvPicPr>
          <p:cNvPr id="5" name="Picture 4">
            <a:extLst>
              <a:ext uri="{FF2B5EF4-FFF2-40B4-BE49-F238E27FC236}">
                <a16:creationId xmlns:a16="http://schemas.microsoft.com/office/drawing/2014/main" id="{9B74FF34-79C9-ECA0-5A91-F72E0199D4BA}"/>
              </a:ext>
            </a:extLst>
          </p:cNvPr>
          <p:cNvPicPr>
            <a:picLocks noChangeAspect="1"/>
          </p:cNvPicPr>
          <p:nvPr/>
        </p:nvPicPr>
        <p:blipFill>
          <a:blip r:embed="rId2"/>
          <a:stretch>
            <a:fillRect/>
          </a:stretch>
        </p:blipFill>
        <p:spPr>
          <a:xfrm>
            <a:off x="1141413" y="751601"/>
            <a:ext cx="9657143" cy="914286"/>
          </a:xfrm>
          <a:prstGeom prst="rect">
            <a:avLst/>
          </a:prstGeom>
        </p:spPr>
      </p:pic>
      <p:pic>
        <p:nvPicPr>
          <p:cNvPr id="9" name="Picture 8">
            <a:extLst>
              <a:ext uri="{FF2B5EF4-FFF2-40B4-BE49-F238E27FC236}">
                <a16:creationId xmlns:a16="http://schemas.microsoft.com/office/drawing/2014/main" id="{BB8CB7BA-613F-6A08-8121-E26CE5DDD70F}"/>
              </a:ext>
            </a:extLst>
          </p:cNvPr>
          <p:cNvPicPr>
            <a:picLocks noChangeAspect="1"/>
          </p:cNvPicPr>
          <p:nvPr/>
        </p:nvPicPr>
        <p:blipFill>
          <a:blip r:embed="rId3"/>
          <a:stretch>
            <a:fillRect/>
          </a:stretch>
        </p:blipFill>
        <p:spPr>
          <a:xfrm>
            <a:off x="1141413" y="3054924"/>
            <a:ext cx="4419048" cy="1923810"/>
          </a:xfrm>
          <a:prstGeom prst="rect">
            <a:avLst/>
          </a:prstGeom>
        </p:spPr>
      </p:pic>
      <p:pic>
        <p:nvPicPr>
          <p:cNvPr id="11" name="Picture 10">
            <a:extLst>
              <a:ext uri="{FF2B5EF4-FFF2-40B4-BE49-F238E27FC236}">
                <a16:creationId xmlns:a16="http://schemas.microsoft.com/office/drawing/2014/main" id="{1B1BC028-8C7F-03CF-7677-C28C5187155F}"/>
              </a:ext>
            </a:extLst>
          </p:cNvPr>
          <p:cNvPicPr>
            <a:picLocks noChangeAspect="1"/>
          </p:cNvPicPr>
          <p:nvPr/>
        </p:nvPicPr>
        <p:blipFill>
          <a:blip r:embed="rId4"/>
          <a:stretch>
            <a:fillRect/>
          </a:stretch>
        </p:blipFill>
        <p:spPr>
          <a:xfrm>
            <a:off x="5730498" y="1803696"/>
            <a:ext cx="4723809" cy="5028571"/>
          </a:xfrm>
          <a:prstGeom prst="rect">
            <a:avLst/>
          </a:prstGeom>
        </p:spPr>
      </p:pic>
    </p:spTree>
    <p:extLst>
      <p:ext uri="{BB962C8B-B14F-4D97-AF65-F5344CB8AC3E}">
        <p14:creationId xmlns:p14="http://schemas.microsoft.com/office/powerpoint/2010/main" val="618414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366C-EAB7-4F52-E1CA-5967CFC01E2F}"/>
              </a:ext>
            </a:extLst>
          </p:cNvPr>
          <p:cNvSpPr>
            <a:spLocks noGrp="1"/>
          </p:cNvSpPr>
          <p:nvPr>
            <p:ph type="title"/>
          </p:nvPr>
        </p:nvSpPr>
        <p:spPr>
          <a:xfrm>
            <a:off x="1454187" y="316524"/>
            <a:ext cx="9905998" cy="914286"/>
          </a:xfrm>
        </p:spPr>
        <p:txBody>
          <a:bodyPr/>
          <a:lstStyle/>
          <a:p>
            <a:r>
              <a:rPr lang="en-US" dirty="0"/>
              <a:t>Fixing your Action</a:t>
            </a:r>
          </a:p>
        </p:txBody>
      </p:sp>
      <p:pic>
        <p:nvPicPr>
          <p:cNvPr id="4" name="Picture 3">
            <a:extLst>
              <a:ext uri="{FF2B5EF4-FFF2-40B4-BE49-F238E27FC236}">
                <a16:creationId xmlns:a16="http://schemas.microsoft.com/office/drawing/2014/main" id="{34E55AF8-6A7D-F1D6-BE78-576CCF0D7E8C}"/>
              </a:ext>
            </a:extLst>
          </p:cNvPr>
          <p:cNvPicPr>
            <a:picLocks noChangeAspect="1"/>
          </p:cNvPicPr>
          <p:nvPr/>
        </p:nvPicPr>
        <p:blipFill>
          <a:blip r:embed="rId3"/>
          <a:stretch>
            <a:fillRect/>
          </a:stretch>
        </p:blipFill>
        <p:spPr>
          <a:xfrm>
            <a:off x="1454187" y="1230810"/>
            <a:ext cx="9503601" cy="5153991"/>
          </a:xfrm>
          <a:prstGeom prst="rect">
            <a:avLst/>
          </a:prstGeom>
        </p:spPr>
      </p:pic>
    </p:spTree>
    <p:extLst>
      <p:ext uri="{BB962C8B-B14F-4D97-AF65-F5344CB8AC3E}">
        <p14:creationId xmlns:p14="http://schemas.microsoft.com/office/powerpoint/2010/main" val="315367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C6688-9A8F-2B82-FF18-90731F0736D5}"/>
              </a:ext>
            </a:extLst>
          </p:cNvPr>
          <p:cNvSpPr>
            <a:spLocks noGrp="1"/>
          </p:cNvSpPr>
          <p:nvPr>
            <p:ph type="title"/>
          </p:nvPr>
        </p:nvSpPr>
        <p:spPr/>
        <p:txBody>
          <a:bodyPr/>
          <a:lstStyle/>
          <a:p>
            <a:r>
              <a:rPr lang="en-US" dirty="0"/>
              <a:t>What are</a:t>
            </a:r>
            <a:br>
              <a:rPr lang="en-US" dirty="0"/>
            </a:br>
            <a:r>
              <a:rPr lang="en-US" dirty="0"/>
              <a:t>actions?</a:t>
            </a:r>
          </a:p>
        </p:txBody>
      </p:sp>
      <p:pic>
        <p:nvPicPr>
          <p:cNvPr id="4" name="Picture 3">
            <a:extLst>
              <a:ext uri="{FF2B5EF4-FFF2-40B4-BE49-F238E27FC236}">
                <a16:creationId xmlns:a16="http://schemas.microsoft.com/office/drawing/2014/main" id="{514A11DA-5CFA-2AD2-FAB7-66C6EB33B201}"/>
              </a:ext>
            </a:extLst>
          </p:cNvPr>
          <p:cNvPicPr>
            <a:picLocks noChangeAspect="1"/>
          </p:cNvPicPr>
          <p:nvPr/>
        </p:nvPicPr>
        <p:blipFill>
          <a:blip r:embed="rId2"/>
          <a:stretch>
            <a:fillRect/>
          </a:stretch>
        </p:blipFill>
        <p:spPr>
          <a:xfrm>
            <a:off x="3999692" y="0"/>
            <a:ext cx="6858000" cy="6858000"/>
          </a:xfrm>
          <a:prstGeom prst="rect">
            <a:avLst/>
          </a:prstGeom>
        </p:spPr>
      </p:pic>
    </p:spTree>
    <p:extLst>
      <p:ext uri="{BB962C8B-B14F-4D97-AF65-F5344CB8AC3E}">
        <p14:creationId xmlns:p14="http://schemas.microsoft.com/office/powerpoint/2010/main" val="2412475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F2E2-5A38-E13A-193B-98E356B2229D}"/>
              </a:ext>
            </a:extLst>
          </p:cNvPr>
          <p:cNvSpPr>
            <a:spLocks noGrp="1"/>
          </p:cNvSpPr>
          <p:nvPr>
            <p:ph type="title"/>
          </p:nvPr>
        </p:nvSpPr>
        <p:spPr/>
        <p:txBody>
          <a:bodyPr/>
          <a:lstStyle/>
          <a:p>
            <a:r>
              <a:rPr lang="en-US" dirty="0"/>
              <a:t>Using Your GPT</a:t>
            </a:r>
          </a:p>
        </p:txBody>
      </p:sp>
      <p:pic>
        <p:nvPicPr>
          <p:cNvPr id="5" name="Picture 4">
            <a:extLst>
              <a:ext uri="{FF2B5EF4-FFF2-40B4-BE49-F238E27FC236}">
                <a16:creationId xmlns:a16="http://schemas.microsoft.com/office/drawing/2014/main" id="{2D140F8B-0328-19D5-81A7-F3D7FB8B658F}"/>
              </a:ext>
            </a:extLst>
          </p:cNvPr>
          <p:cNvPicPr>
            <a:picLocks noChangeAspect="1"/>
          </p:cNvPicPr>
          <p:nvPr/>
        </p:nvPicPr>
        <p:blipFill>
          <a:blip r:embed="rId3"/>
          <a:stretch>
            <a:fillRect/>
          </a:stretch>
        </p:blipFill>
        <p:spPr>
          <a:xfrm>
            <a:off x="2992617" y="1829078"/>
            <a:ext cx="6099219" cy="4924261"/>
          </a:xfrm>
          <a:prstGeom prst="rect">
            <a:avLst/>
          </a:prstGeom>
        </p:spPr>
      </p:pic>
    </p:spTree>
    <p:extLst>
      <p:ext uri="{BB962C8B-B14F-4D97-AF65-F5344CB8AC3E}">
        <p14:creationId xmlns:p14="http://schemas.microsoft.com/office/powerpoint/2010/main" val="2716488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971466-5488-A476-07AB-6742ED7E6C65}"/>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7685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AC2A5-5CD3-84C1-C8A5-2DFFB4A9985F}"/>
              </a:ext>
            </a:extLst>
          </p:cNvPr>
          <p:cNvSpPr>
            <a:spLocks noGrp="1"/>
          </p:cNvSpPr>
          <p:nvPr>
            <p:ph type="title"/>
          </p:nvPr>
        </p:nvSpPr>
        <p:spPr/>
        <p:txBody>
          <a:bodyPr/>
          <a:lstStyle/>
          <a:p>
            <a:r>
              <a:rPr lang="en-US" dirty="0"/>
              <a:t>Actions simplified</a:t>
            </a:r>
          </a:p>
        </p:txBody>
      </p:sp>
      <p:grpSp>
        <p:nvGrpSpPr>
          <p:cNvPr id="17" name="Group 16">
            <a:extLst>
              <a:ext uri="{FF2B5EF4-FFF2-40B4-BE49-F238E27FC236}">
                <a16:creationId xmlns:a16="http://schemas.microsoft.com/office/drawing/2014/main" id="{9F46DD30-3D09-D6A5-E8A1-A67E98EF4E78}"/>
              </a:ext>
            </a:extLst>
          </p:cNvPr>
          <p:cNvGrpSpPr/>
          <p:nvPr/>
        </p:nvGrpSpPr>
        <p:grpSpPr>
          <a:xfrm>
            <a:off x="1585218" y="2211017"/>
            <a:ext cx="9021564" cy="3681108"/>
            <a:chOff x="1313231" y="2363821"/>
            <a:chExt cx="7819423" cy="2836390"/>
          </a:xfrm>
        </p:grpSpPr>
        <p:sp>
          <p:nvSpPr>
            <p:cNvPr id="6" name="Rectangle: Rounded Corners 5">
              <a:extLst>
                <a:ext uri="{FF2B5EF4-FFF2-40B4-BE49-F238E27FC236}">
                  <a16:creationId xmlns:a16="http://schemas.microsoft.com/office/drawing/2014/main" id="{E2E82D07-846A-B6D0-B628-516456B8A09C}"/>
                </a:ext>
              </a:extLst>
            </p:cNvPr>
            <p:cNvSpPr/>
            <p:nvPr/>
          </p:nvSpPr>
          <p:spPr>
            <a:xfrm>
              <a:off x="1313231" y="2363821"/>
              <a:ext cx="2811293" cy="13035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GPT</a:t>
              </a:r>
            </a:p>
          </p:txBody>
        </p:sp>
        <p:sp>
          <p:nvSpPr>
            <p:cNvPr id="7" name="Rectangle: Rounded Corners 6">
              <a:extLst>
                <a:ext uri="{FF2B5EF4-FFF2-40B4-BE49-F238E27FC236}">
                  <a16:creationId xmlns:a16="http://schemas.microsoft.com/office/drawing/2014/main" id="{27E344E6-7576-4BB3-519A-D22C4681F981}"/>
                </a:ext>
              </a:extLst>
            </p:cNvPr>
            <p:cNvSpPr/>
            <p:nvPr/>
          </p:nvSpPr>
          <p:spPr>
            <a:xfrm>
              <a:off x="3054484" y="3015574"/>
              <a:ext cx="992222" cy="53502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Action</a:t>
              </a:r>
            </a:p>
          </p:txBody>
        </p:sp>
        <p:sp>
          <p:nvSpPr>
            <p:cNvPr id="8" name="Rectangle: Rounded Corners 7">
              <a:extLst>
                <a:ext uri="{FF2B5EF4-FFF2-40B4-BE49-F238E27FC236}">
                  <a16:creationId xmlns:a16="http://schemas.microsoft.com/office/drawing/2014/main" id="{0C4E4CEA-3F02-A4EC-204A-8C0B146DE380}"/>
                </a:ext>
              </a:extLst>
            </p:cNvPr>
            <p:cNvSpPr/>
            <p:nvPr/>
          </p:nvSpPr>
          <p:spPr>
            <a:xfrm>
              <a:off x="7002296" y="2457011"/>
              <a:ext cx="2130358" cy="27432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Some Data Source</a:t>
              </a:r>
            </a:p>
          </p:txBody>
        </p:sp>
        <p:sp>
          <p:nvSpPr>
            <p:cNvPr id="10" name="Rectangle: Rounded Corners 9">
              <a:extLst>
                <a:ext uri="{FF2B5EF4-FFF2-40B4-BE49-F238E27FC236}">
                  <a16:creationId xmlns:a16="http://schemas.microsoft.com/office/drawing/2014/main" id="{294A7D01-19C7-8022-B688-FF6F7738C0CF}"/>
                </a:ext>
              </a:extLst>
            </p:cNvPr>
            <p:cNvSpPr/>
            <p:nvPr/>
          </p:nvSpPr>
          <p:spPr>
            <a:xfrm>
              <a:off x="7075253" y="3015574"/>
              <a:ext cx="992222" cy="53502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API</a:t>
              </a:r>
            </a:p>
          </p:txBody>
        </p:sp>
        <p:cxnSp>
          <p:nvCxnSpPr>
            <p:cNvPr id="12" name="Straight Arrow Connector 11">
              <a:extLst>
                <a:ext uri="{FF2B5EF4-FFF2-40B4-BE49-F238E27FC236}">
                  <a16:creationId xmlns:a16="http://schemas.microsoft.com/office/drawing/2014/main" id="{5CEFB503-518D-3E10-92A2-9555C6E40DEA}"/>
                </a:ext>
              </a:extLst>
            </p:cNvPr>
            <p:cNvCxnSpPr>
              <a:cxnSpLocks/>
            </p:cNvCxnSpPr>
            <p:nvPr/>
          </p:nvCxnSpPr>
          <p:spPr>
            <a:xfrm>
              <a:off x="4221804" y="3161489"/>
              <a:ext cx="2675107" cy="0"/>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BA034BE4-0822-7C16-079E-93171899FCE1}"/>
                </a:ext>
              </a:extLst>
            </p:cNvPr>
            <p:cNvCxnSpPr>
              <a:cxnSpLocks/>
            </p:cNvCxnSpPr>
            <p:nvPr/>
          </p:nvCxnSpPr>
          <p:spPr>
            <a:xfrm>
              <a:off x="4221804" y="3406302"/>
              <a:ext cx="2675107" cy="0"/>
            </a:xfrm>
            <a:prstGeom prst="straightConnector1">
              <a:avLst/>
            </a:prstGeom>
            <a:ln w="76200">
              <a:headEnd type="triangl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60E663BA-56C0-7DBD-086B-99C432CE98DB}"/>
                </a:ext>
              </a:extLst>
            </p:cNvPr>
            <p:cNvSpPr txBox="1"/>
            <p:nvPr/>
          </p:nvSpPr>
          <p:spPr>
            <a:xfrm>
              <a:off x="4445541" y="2720170"/>
              <a:ext cx="2006062" cy="369332"/>
            </a:xfrm>
            <a:prstGeom prst="rect">
              <a:avLst/>
            </a:prstGeom>
            <a:noFill/>
          </p:spPr>
          <p:txBody>
            <a:bodyPr wrap="none" rtlCol="0">
              <a:spAutoFit/>
            </a:bodyPr>
            <a:lstStyle/>
            <a:p>
              <a:r>
                <a:rPr lang="en-US" dirty="0"/>
                <a:t>Can I have the info?</a:t>
              </a:r>
            </a:p>
          </p:txBody>
        </p:sp>
        <p:sp>
          <p:nvSpPr>
            <p:cNvPr id="16" name="TextBox 15">
              <a:extLst>
                <a:ext uri="{FF2B5EF4-FFF2-40B4-BE49-F238E27FC236}">
                  <a16:creationId xmlns:a16="http://schemas.microsoft.com/office/drawing/2014/main" id="{694BE2EE-57BF-9386-A0A5-5896195FB360}"/>
                </a:ext>
              </a:extLst>
            </p:cNvPr>
            <p:cNvSpPr txBox="1"/>
            <p:nvPr/>
          </p:nvSpPr>
          <p:spPr>
            <a:xfrm>
              <a:off x="4777682" y="3482662"/>
              <a:ext cx="1622752" cy="369332"/>
            </a:xfrm>
            <a:prstGeom prst="rect">
              <a:avLst/>
            </a:prstGeom>
            <a:noFill/>
          </p:spPr>
          <p:txBody>
            <a:bodyPr wrap="none" rtlCol="0">
              <a:spAutoFit/>
            </a:bodyPr>
            <a:lstStyle/>
            <a:p>
              <a:r>
                <a:rPr lang="en-US" dirty="0"/>
                <a:t>Here is the info!</a:t>
              </a:r>
            </a:p>
          </p:txBody>
        </p:sp>
      </p:grpSp>
    </p:spTree>
    <p:extLst>
      <p:ext uri="{BB962C8B-B14F-4D97-AF65-F5344CB8AC3E}">
        <p14:creationId xmlns:p14="http://schemas.microsoft.com/office/powerpoint/2010/main" val="2884400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7B711-AC1D-54BB-F8B9-1B2C5A39C5E2}"/>
              </a:ext>
            </a:extLst>
          </p:cNvPr>
          <p:cNvSpPr>
            <a:spLocks noGrp="1"/>
          </p:cNvSpPr>
          <p:nvPr>
            <p:ph type="title"/>
          </p:nvPr>
        </p:nvSpPr>
        <p:spPr>
          <a:xfrm>
            <a:off x="890768" y="1600235"/>
            <a:ext cx="2788561" cy="1478570"/>
          </a:xfrm>
        </p:spPr>
        <p:txBody>
          <a:bodyPr/>
          <a:lstStyle/>
          <a:p>
            <a:r>
              <a:rPr lang="en-US" dirty="0"/>
              <a:t>Actions</a:t>
            </a:r>
            <a:br>
              <a:rPr lang="en-US" dirty="0"/>
            </a:br>
            <a:r>
              <a:rPr lang="en-US" dirty="0"/>
              <a:t>interface</a:t>
            </a:r>
          </a:p>
        </p:txBody>
      </p:sp>
      <p:pic>
        <p:nvPicPr>
          <p:cNvPr id="7" name="Picture 6">
            <a:extLst>
              <a:ext uri="{FF2B5EF4-FFF2-40B4-BE49-F238E27FC236}">
                <a16:creationId xmlns:a16="http://schemas.microsoft.com/office/drawing/2014/main" id="{0EC4780E-B675-F84A-F5FB-AC096C2BFE0E}"/>
              </a:ext>
            </a:extLst>
          </p:cNvPr>
          <p:cNvPicPr>
            <a:picLocks noChangeAspect="1"/>
          </p:cNvPicPr>
          <p:nvPr/>
        </p:nvPicPr>
        <p:blipFill>
          <a:blip r:embed="rId3"/>
          <a:stretch>
            <a:fillRect/>
          </a:stretch>
        </p:blipFill>
        <p:spPr>
          <a:xfrm>
            <a:off x="890768" y="3932077"/>
            <a:ext cx="1733333" cy="1923810"/>
          </a:xfrm>
          <a:prstGeom prst="rect">
            <a:avLst/>
          </a:prstGeom>
        </p:spPr>
      </p:pic>
      <p:pic>
        <p:nvPicPr>
          <p:cNvPr id="11" name="Picture 10">
            <a:extLst>
              <a:ext uri="{FF2B5EF4-FFF2-40B4-BE49-F238E27FC236}">
                <a16:creationId xmlns:a16="http://schemas.microsoft.com/office/drawing/2014/main" id="{EB1450BE-80FC-3AAF-15C8-44E7F6A28BA6}"/>
              </a:ext>
            </a:extLst>
          </p:cNvPr>
          <p:cNvPicPr>
            <a:picLocks noChangeAspect="1"/>
          </p:cNvPicPr>
          <p:nvPr/>
        </p:nvPicPr>
        <p:blipFill>
          <a:blip r:embed="rId4"/>
          <a:stretch>
            <a:fillRect/>
          </a:stretch>
        </p:blipFill>
        <p:spPr>
          <a:xfrm>
            <a:off x="890768" y="3137832"/>
            <a:ext cx="1571429" cy="676190"/>
          </a:xfrm>
          <a:prstGeom prst="rect">
            <a:avLst/>
          </a:prstGeom>
        </p:spPr>
      </p:pic>
      <p:pic>
        <p:nvPicPr>
          <p:cNvPr id="13" name="Picture 12">
            <a:extLst>
              <a:ext uri="{FF2B5EF4-FFF2-40B4-BE49-F238E27FC236}">
                <a16:creationId xmlns:a16="http://schemas.microsoft.com/office/drawing/2014/main" id="{CC90D9A7-2534-9A62-711C-048222A6AA5A}"/>
              </a:ext>
            </a:extLst>
          </p:cNvPr>
          <p:cNvPicPr>
            <a:picLocks noChangeAspect="1"/>
          </p:cNvPicPr>
          <p:nvPr/>
        </p:nvPicPr>
        <p:blipFill>
          <a:blip r:embed="rId5"/>
          <a:stretch>
            <a:fillRect/>
          </a:stretch>
        </p:blipFill>
        <p:spPr>
          <a:xfrm>
            <a:off x="3265981" y="531666"/>
            <a:ext cx="8813132" cy="5775212"/>
          </a:xfrm>
          <a:prstGeom prst="rect">
            <a:avLst/>
          </a:prstGeom>
        </p:spPr>
      </p:pic>
    </p:spTree>
    <p:extLst>
      <p:ext uri="{BB962C8B-B14F-4D97-AF65-F5344CB8AC3E}">
        <p14:creationId xmlns:p14="http://schemas.microsoft.com/office/powerpoint/2010/main" val="1830469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24022E-4FE5-0FC6-D8A3-9917E21FA6D1}"/>
              </a:ext>
            </a:extLst>
          </p:cNvPr>
          <p:cNvSpPr>
            <a:spLocks noGrp="1"/>
          </p:cNvSpPr>
          <p:nvPr>
            <p:ph type="title"/>
          </p:nvPr>
        </p:nvSpPr>
        <p:spPr/>
        <p:txBody>
          <a:bodyPr/>
          <a:lstStyle/>
          <a:p>
            <a:r>
              <a:rPr lang="en-US" dirty="0"/>
              <a:t>Your first</a:t>
            </a:r>
            <a:br>
              <a:rPr lang="en-US" dirty="0"/>
            </a:br>
            <a:r>
              <a:rPr lang="en-US" dirty="0"/>
              <a:t>Gpt action</a:t>
            </a:r>
          </a:p>
        </p:txBody>
      </p:sp>
      <p:pic>
        <p:nvPicPr>
          <p:cNvPr id="6" name="Picture 5">
            <a:extLst>
              <a:ext uri="{FF2B5EF4-FFF2-40B4-BE49-F238E27FC236}">
                <a16:creationId xmlns:a16="http://schemas.microsoft.com/office/drawing/2014/main" id="{8AF95C05-1EA9-4AAB-B98B-01061777FE97}"/>
              </a:ext>
            </a:extLst>
          </p:cNvPr>
          <p:cNvPicPr>
            <a:picLocks noChangeAspect="1"/>
          </p:cNvPicPr>
          <p:nvPr/>
        </p:nvPicPr>
        <p:blipFill>
          <a:blip r:embed="rId2"/>
          <a:stretch>
            <a:fillRect/>
          </a:stretch>
        </p:blipFill>
        <p:spPr>
          <a:xfrm>
            <a:off x="3960784" y="0"/>
            <a:ext cx="6858000" cy="6858000"/>
          </a:xfrm>
          <a:prstGeom prst="rect">
            <a:avLst/>
          </a:prstGeom>
        </p:spPr>
      </p:pic>
    </p:spTree>
    <p:extLst>
      <p:ext uri="{BB962C8B-B14F-4D97-AF65-F5344CB8AC3E}">
        <p14:creationId xmlns:p14="http://schemas.microsoft.com/office/powerpoint/2010/main" val="3798457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BCFA7-0991-8D24-F4FE-02DF70834EAC}"/>
              </a:ext>
            </a:extLst>
          </p:cNvPr>
          <p:cNvSpPr>
            <a:spLocks noGrp="1"/>
          </p:cNvSpPr>
          <p:nvPr>
            <p:ph type="title"/>
          </p:nvPr>
        </p:nvSpPr>
        <p:spPr/>
        <p:txBody>
          <a:bodyPr/>
          <a:lstStyle/>
          <a:p>
            <a:r>
              <a:rPr lang="en-US" dirty="0"/>
              <a:t>Let’s get some movies!</a:t>
            </a:r>
            <a:br>
              <a:rPr lang="en-US" dirty="0"/>
            </a:br>
            <a:r>
              <a:rPr lang="en-US" dirty="0"/>
              <a:t>(Sign up to get an </a:t>
            </a:r>
            <a:r>
              <a:rPr lang="en-US" dirty="0" err="1"/>
              <a:t>api</a:t>
            </a:r>
            <a:r>
              <a:rPr lang="en-US" dirty="0"/>
              <a:t> key)</a:t>
            </a:r>
          </a:p>
        </p:txBody>
      </p:sp>
      <p:pic>
        <p:nvPicPr>
          <p:cNvPr id="6" name="Picture 5">
            <a:extLst>
              <a:ext uri="{FF2B5EF4-FFF2-40B4-BE49-F238E27FC236}">
                <a16:creationId xmlns:a16="http://schemas.microsoft.com/office/drawing/2014/main" id="{C2458FC9-0C90-5681-FA0C-FC623C1E8E0F}"/>
              </a:ext>
            </a:extLst>
          </p:cNvPr>
          <p:cNvPicPr>
            <a:picLocks noChangeAspect="1"/>
          </p:cNvPicPr>
          <p:nvPr/>
        </p:nvPicPr>
        <p:blipFill>
          <a:blip r:embed="rId3"/>
          <a:stretch>
            <a:fillRect/>
          </a:stretch>
        </p:blipFill>
        <p:spPr>
          <a:xfrm>
            <a:off x="0" y="2312145"/>
            <a:ext cx="12192000" cy="3459386"/>
          </a:xfrm>
          <a:prstGeom prst="rect">
            <a:avLst/>
          </a:prstGeom>
        </p:spPr>
      </p:pic>
    </p:spTree>
    <p:extLst>
      <p:ext uri="{BB962C8B-B14F-4D97-AF65-F5344CB8AC3E}">
        <p14:creationId xmlns:p14="http://schemas.microsoft.com/office/powerpoint/2010/main" val="2264409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8067-4ED5-7F8B-3FF4-261FA12BB107}"/>
              </a:ext>
            </a:extLst>
          </p:cNvPr>
          <p:cNvSpPr>
            <a:spLocks noGrp="1"/>
          </p:cNvSpPr>
          <p:nvPr>
            <p:ph type="title"/>
          </p:nvPr>
        </p:nvSpPr>
        <p:spPr/>
        <p:txBody>
          <a:bodyPr/>
          <a:lstStyle/>
          <a:p>
            <a:r>
              <a:rPr lang="en-US" dirty="0"/>
              <a:t>Confirming Your API Key</a:t>
            </a:r>
          </a:p>
        </p:txBody>
      </p:sp>
      <p:pic>
        <p:nvPicPr>
          <p:cNvPr id="4" name="Picture 3">
            <a:extLst>
              <a:ext uri="{FF2B5EF4-FFF2-40B4-BE49-F238E27FC236}">
                <a16:creationId xmlns:a16="http://schemas.microsoft.com/office/drawing/2014/main" id="{BCD63FAD-7231-8A45-DD35-507E23A39A15}"/>
              </a:ext>
            </a:extLst>
          </p:cNvPr>
          <p:cNvPicPr>
            <a:picLocks noChangeAspect="1"/>
          </p:cNvPicPr>
          <p:nvPr/>
        </p:nvPicPr>
        <p:blipFill>
          <a:blip r:embed="rId3"/>
          <a:stretch>
            <a:fillRect/>
          </a:stretch>
        </p:blipFill>
        <p:spPr>
          <a:xfrm>
            <a:off x="436651" y="2208959"/>
            <a:ext cx="1409524" cy="3790476"/>
          </a:xfrm>
          <a:prstGeom prst="rect">
            <a:avLst/>
          </a:prstGeom>
        </p:spPr>
      </p:pic>
      <p:pic>
        <p:nvPicPr>
          <p:cNvPr id="6" name="Picture 5">
            <a:extLst>
              <a:ext uri="{FF2B5EF4-FFF2-40B4-BE49-F238E27FC236}">
                <a16:creationId xmlns:a16="http://schemas.microsoft.com/office/drawing/2014/main" id="{8A806796-530C-1718-0726-9F7239E7659D}"/>
              </a:ext>
            </a:extLst>
          </p:cNvPr>
          <p:cNvPicPr>
            <a:picLocks noChangeAspect="1"/>
          </p:cNvPicPr>
          <p:nvPr/>
        </p:nvPicPr>
        <p:blipFill>
          <a:blip r:embed="rId4"/>
          <a:stretch>
            <a:fillRect/>
          </a:stretch>
        </p:blipFill>
        <p:spPr>
          <a:xfrm>
            <a:off x="2280076" y="1875514"/>
            <a:ext cx="2476190" cy="4819048"/>
          </a:xfrm>
          <a:prstGeom prst="rect">
            <a:avLst/>
          </a:prstGeom>
        </p:spPr>
      </p:pic>
      <p:pic>
        <p:nvPicPr>
          <p:cNvPr id="8" name="Picture 7">
            <a:extLst>
              <a:ext uri="{FF2B5EF4-FFF2-40B4-BE49-F238E27FC236}">
                <a16:creationId xmlns:a16="http://schemas.microsoft.com/office/drawing/2014/main" id="{4293AF37-2F2E-A68F-CB70-4027F7C4B1D6}"/>
              </a:ext>
            </a:extLst>
          </p:cNvPr>
          <p:cNvPicPr>
            <a:picLocks noChangeAspect="1"/>
          </p:cNvPicPr>
          <p:nvPr/>
        </p:nvPicPr>
        <p:blipFill>
          <a:blip r:embed="rId5"/>
          <a:stretch>
            <a:fillRect/>
          </a:stretch>
        </p:blipFill>
        <p:spPr>
          <a:xfrm>
            <a:off x="4915194" y="1875514"/>
            <a:ext cx="7154322" cy="4214004"/>
          </a:xfrm>
          <a:prstGeom prst="rect">
            <a:avLst/>
          </a:prstGeom>
        </p:spPr>
      </p:pic>
    </p:spTree>
    <p:extLst>
      <p:ext uri="{BB962C8B-B14F-4D97-AF65-F5344CB8AC3E}">
        <p14:creationId xmlns:p14="http://schemas.microsoft.com/office/powerpoint/2010/main" val="38228440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15028</TotalTime>
  <Words>2821</Words>
  <Application>Microsoft Office PowerPoint</Application>
  <PresentationFormat>Widescreen</PresentationFormat>
  <Paragraphs>441</Paragraphs>
  <Slides>41</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Inter</vt:lpstr>
      <vt:lpstr>Söhne</vt:lpstr>
      <vt:lpstr>Tw Cen MT</vt:lpstr>
      <vt:lpstr>Circuit</vt:lpstr>
      <vt:lpstr>Easy GPT Actions</vt:lpstr>
      <vt:lpstr>PowerPoint Presentation</vt:lpstr>
      <vt:lpstr>You will hit your usage cap</vt:lpstr>
      <vt:lpstr>What are actions?</vt:lpstr>
      <vt:lpstr>Actions simplified</vt:lpstr>
      <vt:lpstr>Actions interface</vt:lpstr>
      <vt:lpstr>Your first Gpt action</vt:lpstr>
      <vt:lpstr>Let’s get some movies! (Sign up to get an api key)</vt:lpstr>
      <vt:lpstr>Confirming Your API Key</vt:lpstr>
      <vt:lpstr>Pick Your endpoint </vt:lpstr>
      <vt:lpstr>Explore Your endpoint </vt:lpstr>
      <vt:lpstr>Signing Up for Postman</vt:lpstr>
      <vt:lpstr>Testing  Your  Api call  in postman</vt:lpstr>
      <vt:lpstr>Starting our GPT</vt:lpstr>
      <vt:lpstr>Preparing to configure  Our action</vt:lpstr>
      <vt:lpstr>Actions Deeper look</vt:lpstr>
      <vt:lpstr>Understanding  the schema</vt:lpstr>
      <vt:lpstr>Formatting the schema</vt:lpstr>
      <vt:lpstr>Open Api version</vt:lpstr>
      <vt:lpstr> Your API Info</vt:lpstr>
      <vt:lpstr>Servers</vt:lpstr>
      <vt:lpstr>Paths</vt:lpstr>
      <vt:lpstr>Paths (Where)</vt:lpstr>
      <vt:lpstr>Paths (What)</vt:lpstr>
      <vt:lpstr>Paths (Key details)</vt:lpstr>
      <vt:lpstr>Paths (extras)</vt:lpstr>
      <vt:lpstr>Finishing our GPT</vt:lpstr>
      <vt:lpstr>Testing your Action</vt:lpstr>
      <vt:lpstr>Using Your GPT</vt:lpstr>
      <vt:lpstr>Building Your Second GPT Action</vt:lpstr>
      <vt:lpstr>Picking Your  Subject</vt:lpstr>
      <vt:lpstr>Starting our GPT</vt:lpstr>
      <vt:lpstr>Picking Your  Data</vt:lpstr>
      <vt:lpstr>Do They Have an API?</vt:lpstr>
      <vt:lpstr>Do They Have an open API (aka Swagger) spec?</vt:lpstr>
      <vt:lpstr>Let’s do some slicing and dicing!</vt:lpstr>
      <vt:lpstr>Testing  Your  Api call  in postman</vt:lpstr>
      <vt:lpstr>Testing your Action</vt:lpstr>
      <vt:lpstr>Fixing your Action</vt:lpstr>
      <vt:lpstr>Using Your GPT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 GPT Actions</dc:title>
  <cp:lastModifiedBy>Zain Naboulsi</cp:lastModifiedBy>
  <cp:revision>1</cp:revision>
  <dcterms:created xsi:type="dcterms:W3CDTF">2023-10-26T23:38:07Z</dcterms:created>
  <dcterms:modified xsi:type="dcterms:W3CDTF">2024-01-15T11:32:07Z</dcterms:modified>
</cp:coreProperties>
</file>